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7" r:id="rId7"/>
    <p:sldId id="260" r:id="rId8"/>
    <p:sldId id="261" r:id="rId9"/>
    <p:sldId id="262" r:id="rId10"/>
    <p:sldId id="263" r:id="rId11"/>
    <p:sldId id="264" r:id="rId12"/>
    <p:sldId id="265" r:id="rId13"/>
    <p:sldId id="289" r:id="rId14"/>
    <p:sldId id="290" r:id="rId15"/>
    <p:sldId id="269" r:id="rId16"/>
    <p:sldId id="271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76A36B-7454-4295-A78C-C390051C78CE}">
          <p14:sldIdLst>
            <p14:sldId id="256"/>
            <p14:sldId id="257"/>
            <p14:sldId id="258"/>
            <p14:sldId id="268"/>
            <p14:sldId id="259"/>
            <p14:sldId id="267"/>
            <p14:sldId id="260"/>
            <p14:sldId id="261"/>
            <p14:sldId id="262"/>
            <p14:sldId id="263"/>
            <p14:sldId id="264"/>
            <p14:sldId id="265"/>
            <p14:sldId id="289"/>
          </p14:sldIdLst>
        </p14:section>
        <p14:section name="Untitled Section" id="{FFE6ACEC-574E-44CE-80CD-132F1C4E90DF}">
          <p14:sldIdLst>
            <p14:sldId id="290"/>
            <p14:sldId id="269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ấn Lê" initials="TL" lastIdx="1" clrIdx="0">
    <p:extLst>
      <p:ext uri="{19B8F6BF-5375-455C-9EA6-DF929625EA0E}">
        <p15:presenceInfo xmlns:p15="http://schemas.microsoft.com/office/powerpoint/2012/main" userId="5ae966011d6388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DE8"/>
    <a:srgbClr val="182884"/>
    <a:srgbClr val="F462DF"/>
    <a:srgbClr val="D30FB7"/>
    <a:srgbClr val="4472C4"/>
    <a:srgbClr val="FFFFFF"/>
    <a:srgbClr val="E9E8F0"/>
    <a:srgbClr val="771E7E"/>
    <a:srgbClr val="593567"/>
    <a:srgbClr val="213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83" autoAdjust="0"/>
  </p:normalViewPr>
  <p:slideViewPr>
    <p:cSldViewPr snapToGrid="0">
      <p:cViewPr varScale="1">
        <p:scale>
          <a:sx n="79" d="100"/>
          <a:sy n="79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0500-84FD-5B52-4661-EB13D6161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87A0AE-9AF7-D196-6DA7-204A321C1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4ECB2-2C83-92EA-CC21-A9AAEA0F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3BB02-FE18-D49F-5DF1-1B89D0ED3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56E3-6266-4277-952C-B9B32354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62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F25D3-AD69-E3B6-950A-FD6896F0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9127A-CC80-49BC-3448-0BBDD93E8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3F283-4CD5-BA89-E31C-5141954B8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DF473-94FA-FC60-A334-B29AD4537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3884D-DA65-A18A-2BDB-7DC996A0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5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4E1DCA-AF1B-03DE-8140-99D4E7A6E6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88E00-3A01-C4B0-E5CF-E5490F0BD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4CD16-30EE-46C1-4228-EB125FFD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4578E-589C-B0A0-26C4-63014F33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BCEF3-78E4-DE46-70B7-B8976050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8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CE02-64E5-9370-23DE-886DCCC6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C6765-0770-D693-C482-4A2D1159E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9FE7E-E1C0-E285-B935-CC929D56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BCD68-8077-139C-FC3D-0BFAD62FE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EBC68-7EB8-7ED1-C1BC-2ED3358A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0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E7D2-1CD1-D3F5-609F-0D7D66AE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45423-E0DE-6A6E-751D-DDBA2618B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11B10-9453-6D8E-8242-4ADD9ED1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89EC3-52A3-BA08-6401-02DD98F7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A5CDA-5515-A3C1-B8B4-64003608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1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D6EA-F230-75C0-F8C4-6D00C9FE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BF5D-2DCD-9749-3E68-AEBAB2CDB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646C5-092F-6322-E1C8-280013CA6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708FA-2511-C26A-83D4-58ED4A8B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F45AA-A4B0-E7CF-6ABD-4331382B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7FC09-B8D1-EBC9-316E-BCDCD352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7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EF18-B758-C3DF-2154-5BFCADE4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6D4F4-38D4-0C37-0317-01D8A886F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60519-39E5-CE5D-12F3-87F182985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B87D1-58C3-4DF4-34C4-53A2F87C3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4DC4A-4F0F-3F6B-0DB4-BBDE8E779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8C49D3-3555-5085-9BE5-F4FFC2AF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473518-66C5-2F64-7AD2-DD3041FD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2EE350-1ADF-4CAD-5AF5-168157BA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9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3E0A-0C02-91B3-C9FF-87578F39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9B1B1-1709-C0F2-C433-1B2B73BED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31BAA-4391-98E0-CE7B-5A352051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8B955-A61F-E6E8-1F29-8D2E4996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3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0DD2BF-1B4B-FEE6-BDF6-3EA79F67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C6EE7-7E04-3876-DA10-6F839E705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4112-7C88-97E9-6E4B-022BAC8C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4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83B2-FFA9-C857-28C5-20F9FDCA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5838C-590E-8B7F-4228-8AD9144CF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BD36A-61AB-0E38-A3BB-30AA4BA3E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4C1EF-8D50-0945-47B1-F2527F4F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E1E4E-144C-1D87-98B9-5C7934A8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695C2-8A54-D86D-F2A7-CAED1E01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4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A7D4-1D26-00F6-CE21-B9A71A22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2146C-B974-19D7-5C6B-64AFB0494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731AD-7C53-9449-7B2F-27FB15F09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57CFF-01EA-0EA6-4058-6897B7E4F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2F547-CC96-5E9E-DA0A-C956F984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85BD4-308E-CE60-150F-4CB105A2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2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3177C-5B86-02B9-E0E0-72C02DC0C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62A-DC15-D439-89B6-C4CAD90E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F5539-1969-4E74-9B7F-B4A7852B8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790DD-8831-436F-99DF-AF39BB7D14B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92A2C-FB03-BADC-4755-DCEDDF84E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83BB2-E8E3-812A-0196-289FB136A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63722-2F9C-49D8-A3E9-416273ADD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4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milbo.org/mu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ytranvan2010.github.io/Image-pyramid-with-Pyth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hyperlink" Target="https://pyimagesearch.com/2015/03/23/sliding-windows-for-object-detection-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exagon 29">
            <a:extLst>
              <a:ext uri="{FF2B5EF4-FFF2-40B4-BE49-F238E27FC236}">
                <a16:creationId xmlns:a16="http://schemas.microsoft.com/office/drawing/2014/main" id="{13874260-E61B-9870-1F2E-F98859A7E9DA}"/>
              </a:ext>
            </a:extLst>
          </p:cNvPr>
          <p:cNvSpPr/>
          <p:nvPr/>
        </p:nvSpPr>
        <p:spPr>
          <a:xfrm>
            <a:off x="6177858" y="4798844"/>
            <a:ext cx="4644472" cy="4118312"/>
          </a:xfrm>
          <a:prstGeom prst="hexagon">
            <a:avLst/>
          </a:prstGeom>
          <a:solidFill>
            <a:srgbClr val="F78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Trường Đại Học Sư Phạm Kỹ Thuật TPHCM">
            <a:extLst>
              <a:ext uri="{FF2B5EF4-FFF2-40B4-BE49-F238E27FC236}">
                <a16:creationId xmlns:a16="http://schemas.microsoft.com/office/drawing/2014/main" id="{6EA42084-ED01-F16F-75B4-FF7FC991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7" y="378183"/>
            <a:ext cx="3932538" cy="8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64BC71C-51C5-85DC-86B0-00C8A87D61BF}"/>
              </a:ext>
            </a:extLst>
          </p:cNvPr>
          <p:cNvSpPr/>
          <p:nvPr/>
        </p:nvSpPr>
        <p:spPr>
          <a:xfrm>
            <a:off x="724877" y="1453373"/>
            <a:ext cx="578009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0000" b="0" cap="none" spc="0" dirty="0">
                <a:ln w="0"/>
                <a:solidFill>
                  <a:srgbClr val="18288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</a:rPr>
              <a:t>PROJECT REPORT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4AE4A2-1CDB-6191-E738-E78F3BC985B8}"/>
              </a:ext>
            </a:extLst>
          </p:cNvPr>
          <p:cNvSpPr/>
          <p:nvPr/>
        </p:nvSpPr>
        <p:spPr>
          <a:xfrm>
            <a:off x="724877" y="4958351"/>
            <a:ext cx="5910624" cy="8925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6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FACE DETECTION AND TRACKING USING NEURAL NETWORK AND KLT ALGORITHM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6112278A-7C8E-A1BA-8F3D-9B79BA65DB7C}"/>
              </a:ext>
            </a:extLst>
          </p:cNvPr>
          <p:cNvSpPr/>
          <p:nvPr/>
        </p:nvSpPr>
        <p:spPr>
          <a:xfrm>
            <a:off x="9788742" y="2739688"/>
            <a:ext cx="4806516" cy="4118312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F09689-67B5-E31D-2601-D8E050774F65}"/>
              </a:ext>
            </a:extLst>
          </p:cNvPr>
          <p:cNvSpPr/>
          <p:nvPr/>
        </p:nvSpPr>
        <p:spPr>
          <a:xfrm>
            <a:off x="9432949" y="589565"/>
            <a:ext cx="2034174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500" cap="none" spc="0" dirty="0">
                <a:ln w="0"/>
                <a:solidFill>
                  <a:srgbClr val="18288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May 27, 2022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7F748D-B99D-8485-A1CE-7F322AB12216}"/>
              </a:ext>
            </a:extLst>
          </p:cNvPr>
          <p:cNvSpPr/>
          <p:nvPr/>
        </p:nvSpPr>
        <p:spPr>
          <a:xfrm>
            <a:off x="724877" y="6256679"/>
            <a:ext cx="44374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947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035515AF-5014-6DAB-DA35-BD2BB7CC9C42}"/>
              </a:ext>
            </a:extLst>
          </p:cNvPr>
          <p:cNvSpPr/>
          <p:nvPr/>
        </p:nvSpPr>
        <p:spPr>
          <a:xfrm>
            <a:off x="-1637917" y="432150"/>
            <a:ext cx="11001836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Parametric Rectified Linear Unit</a:t>
            </a:r>
            <a:endParaRPr lang="en-US" sz="4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FFBC7-4B00-1858-F9C9-22B69CF725A4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49788C-6278-8015-F632-9224E7729B19}"/>
                  </a:ext>
                </a:extLst>
              </p:cNvPr>
              <p:cNvSpPr txBox="1"/>
              <p:nvPr/>
            </p:nvSpPr>
            <p:spPr>
              <a:xfrm>
                <a:off x="1355932" y="2627868"/>
                <a:ext cx="4506880" cy="950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,       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49788C-6278-8015-F632-9224E7729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932" y="2627868"/>
                <a:ext cx="4506880" cy="950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41EBFA2-0372-3968-8197-091F5BFD86E4}"/>
              </a:ext>
            </a:extLst>
          </p:cNvPr>
          <p:cNvSpPr txBox="1"/>
          <p:nvPr/>
        </p:nvSpPr>
        <p:spPr>
          <a:xfrm>
            <a:off x="659756" y="2060294"/>
            <a:ext cx="7234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Bahnschrift Light SemiCondensed" panose="020B0502040204020203" pitchFamily="34" charset="0"/>
              </a:rPr>
              <a:t>An activation function with mathematical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5C5D13-3564-83DD-1B2D-4DA9E924811F}"/>
                  </a:ext>
                </a:extLst>
              </p:cNvPr>
              <p:cNvSpPr txBox="1"/>
              <p:nvPr/>
            </p:nvSpPr>
            <p:spPr>
              <a:xfrm>
                <a:off x="659756" y="3851686"/>
                <a:ext cx="723417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500" dirty="0">
                    <a:latin typeface="Bahnschrift Light SemiCondensed" panose="020B0502040204020203" pitchFamily="34" charset="0"/>
                  </a:rPr>
                  <a:t> is a learnable parameter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5C5D13-3564-83DD-1B2D-4DA9E9248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3851686"/>
                <a:ext cx="7234178" cy="477054"/>
              </a:xfrm>
              <a:prstGeom prst="rect">
                <a:avLst/>
              </a:prstGeom>
              <a:blipFill>
                <a:blip r:embed="rId3"/>
                <a:stretch>
                  <a:fillRect t="-11538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09EF0DA-FD39-C059-8E8A-84704E7B3416}"/>
              </a:ext>
            </a:extLst>
          </p:cNvPr>
          <p:cNvSpPr txBox="1"/>
          <p:nvPr/>
        </p:nvSpPr>
        <p:spPr>
          <a:xfrm>
            <a:off x="671331" y="4419260"/>
            <a:ext cx="7234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Bahnschrift Light SemiCondensed" panose="020B0502040204020203" pitchFamily="34" charset="0"/>
              </a:rPr>
              <a:t>For backpropagation, its gradient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AEF73F-F953-CBAA-79D4-71F23EAC4607}"/>
                  </a:ext>
                </a:extLst>
              </p:cNvPr>
              <p:cNvSpPr txBox="1"/>
              <p:nvPr/>
            </p:nvSpPr>
            <p:spPr>
              <a:xfrm>
                <a:off x="1355932" y="5020993"/>
                <a:ext cx="4506880" cy="950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0,       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AEF73F-F953-CBAA-79D4-71F23EAC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932" y="5020993"/>
                <a:ext cx="4506880" cy="950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CC3D405-9402-CF93-1133-073065F1B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393" y="2559636"/>
            <a:ext cx="3781258" cy="31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96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49D1A999-6B48-2C48-0A9B-F0A5A88EF331}"/>
              </a:ext>
            </a:extLst>
          </p:cNvPr>
          <p:cNvSpPr/>
          <p:nvPr/>
        </p:nvSpPr>
        <p:spPr>
          <a:xfrm>
            <a:off x="-1603192" y="432150"/>
            <a:ext cx="5886957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Max Pooling</a:t>
            </a:r>
            <a:endParaRPr lang="en-US" sz="4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78994-28C4-7EC8-BE33-9EB58CD847F0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15D47A8F-DE5E-A8C6-9B6F-CA99A2C27B30}"/>
              </a:ext>
            </a:extLst>
          </p:cNvPr>
          <p:cNvSpPr/>
          <p:nvPr/>
        </p:nvSpPr>
        <p:spPr>
          <a:xfrm>
            <a:off x="467810" y="1939848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346D3168-8B07-A494-AE53-54FF1502297C}"/>
              </a:ext>
            </a:extLst>
          </p:cNvPr>
          <p:cNvSpPr/>
          <p:nvPr/>
        </p:nvSpPr>
        <p:spPr>
          <a:xfrm>
            <a:off x="467810" y="2755161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F6319-05C7-87DD-3063-77135DC155E6}"/>
              </a:ext>
            </a:extLst>
          </p:cNvPr>
          <p:cNvSpPr txBox="1"/>
          <p:nvPr/>
        </p:nvSpPr>
        <p:spPr>
          <a:xfrm>
            <a:off x="1274055" y="1939848"/>
            <a:ext cx="52955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Usually used after a convolutional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2678B-4654-7802-6B19-130E166A91BA}"/>
              </a:ext>
            </a:extLst>
          </p:cNvPr>
          <p:cNvSpPr txBox="1"/>
          <p:nvPr/>
        </p:nvSpPr>
        <p:spPr>
          <a:xfrm>
            <a:off x="1274055" y="2567226"/>
            <a:ext cx="51166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Calculate the maximum value of feature map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A323CCB2-7A63-C209-A089-1B6C94589D1E}"/>
              </a:ext>
            </a:extLst>
          </p:cNvPr>
          <p:cNvSpPr/>
          <p:nvPr/>
        </p:nvSpPr>
        <p:spPr>
          <a:xfrm>
            <a:off x="6835103" y="1939848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FB13C-1B0E-E900-6587-B488671B2141}"/>
              </a:ext>
            </a:extLst>
          </p:cNvPr>
          <p:cNvSpPr txBox="1"/>
          <p:nvPr/>
        </p:nvSpPr>
        <p:spPr>
          <a:xfrm>
            <a:off x="7649681" y="2567226"/>
            <a:ext cx="6536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Extracting the most important </a:t>
            </a:r>
          </a:p>
          <a:p>
            <a:r>
              <a:rPr lang="en-US" sz="2500" dirty="0">
                <a:latin typeface="Bahnschrift Light SemiCondensed" panose="020B0502040204020203" pitchFamily="34" charset="0"/>
              </a:rPr>
              <a:t>feature in a region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4497378-79C6-ADF4-B2A9-9B8BB9181837}"/>
              </a:ext>
            </a:extLst>
          </p:cNvPr>
          <p:cNvSpPr/>
          <p:nvPr/>
        </p:nvSpPr>
        <p:spPr>
          <a:xfrm>
            <a:off x="6835103" y="2755161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ahnschrift SemiBold SemiConden" panose="020B0502040204020203" pitchFamily="34" charset="0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724496-5E1F-8F2A-D339-3B5C6E316BFE}"/>
              </a:ext>
            </a:extLst>
          </p:cNvPr>
          <p:cNvSpPr txBox="1"/>
          <p:nvPr/>
        </p:nvSpPr>
        <p:spPr>
          <a:xfrm>
            <a:off x="7649681" y="1939848"/>
            <a:ext cx="5116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Used to downscale the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3B8CB9-4984-DE20-72B1-E13C8739B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882" y="3429000"/>
            <a:ext cx="5734110" cy="286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507FF6-5F80-A7ED-062D-DBA087774CE8}"/>
              </a:ext>
            </a:extLst>
          </p:cNvPr>
          <p:cNvSpPr/>
          <p:nvPr/>
        </p:nvSpPr>
        <p:spPr>
          <a:xfrm>
            <a:off x="5446314" y="6301155"/>
            <a:ext cx="69033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Max Pooling, Why use it and its advantages . Retrieve from</a:t>
            </a:r>
          </a:p>
          <a:p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https://medium.com/geekculture/max-pooling-why-use-it-and-its-advantages-5807a0190459</a:t>
            </a:r>
          </a:p>
        </p:txBody>
      </p:sp>
    </p:spTree>
    <p:extLst>
      <p:ext uri="{BB962C8B-B14F-4D97-AF65-F5344CB8AC3E}">
        <p14:creationId xmlns:p14="http://schemas.microsoft.com/office/powerpoint/2010/main" val="177336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DB26BB95-D208-728D-2EC1-2866BD5113EE}"/>
              </a:ext>
            </a:extLst>
          </p:cNvPr>
          <p:cNvSpPr/>
          <p:nvPr/>
        </p:nvSpPr>
        <p:spPr>
          <a:xfrm>
            <a:off x="-1603191" y="432150"/>
            <a:ext cx="6284522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Loss Function</a:t>
            </a:r>
            <a:endParaRPr lang="en-US" sz="4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60FF1-4093-E812-B962-49B12F9E9712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665A4D4-169C-4514-E3EA-B6BB363ADBFE}"/>
              </a:ext>
            </a:extLst>
          </p:cNvPr>
          <p:cNvSpPr/>
          <p:nvPr/>
        </p:nvSpPr>
        <p:spPr>
          <a:xfrm>
            <a:off x="1065850" y="2279531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94C7EA7B-AF89-7AB9-CF8F-96B46244E5ED}"/>
              </a:ext>
            </a:extLst>
          </p:cNvPr>
          <p:cNvSpPr/>
          <p:nvPr/>
        </p:nvSpPr>
        <p:spPr>
          <a:xfrm>
            <a:off x="1065850" y="3814632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E272C-3D53-A7A8-8733-115B8395775D}"/>
              </a:ext>
            </a:extLst>
          </p:cNvPr>
          <p:cNvSpPr txBox="1"/>
          <p:nvPr/>
        </p:nvSpPr>
        <p:spPr>
          <a:xfrm>
            <a:off x="1872096" y="2279531"/>
            <a:ext cx="74905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Cross-entropy loss for face classification: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BF82D-7832-7621-4FE2-118426A0E0F2}"/>
              </a:ext>
            </a:extLst>
          </p:cNvPr>
          <p:cNvSpPr txBox="1"/>
          <p:nvPr/>
        </p:nvSpPr>
        <p:spPr>
          <a:xfrm>
            <a:off x="1872096" y="3814632"/>
            <a:ext cx="56717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Euclidean loss for bounding box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E7D12A-68FB-C46C-429C-51B3A5A6A4FC}"/>
                  </a:ext>
                </a:extLst>
              </p:cNvPr>
              <p:cNvSpPr txBox="1"/>
              <p:nvPr/>
            </p:nvSpPr>
            <p:spPr>
              <a:xfrm>
                <a:off x="2417577" y="3132368"/>
                <a:ext cx="4580741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-(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p>
                    </m:sSubSup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+(1−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)(1−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E7D12A-68FB-C46C-429C-51B3A5A6A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77" y="3132368"/>
                <a:ext cx="4580741" cy="299249"/>
              </a:xfrm>
              <a:prstGeom prst="rect">
                <a:avLst/>
              </a:prstGeom>
              <a:blipFill>
                <a:blip r:embed="rId2"/>
                <a:stretch>
                  <a:fillRect l="-1864" t="-18367" r="-2530" b="-46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2541AC-42FE-4FA0-A85D-8736156690C2}"/>
                  </a:ext>
                </a:extLst>
              </p:cNvPr>
              <p:cNvSpPr txBox="1"/>
              <p:nvPr/>
            </p:nvSpPr>
            <p:spPr>
              <a:xfrm>
                <a:off x="2417577" y="4674701"/>
                <a:ext cx="2315314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2541AC-42FE-4FA0-A85D-873615669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77" y="4674701"/>
                <a:ext cx="2315314" cy="404919"/>
              </a:xfrm>
              <a:prstGeom prst="rect">
                <a:avLst/>
              </a:prstGeom>
              <a:blipFill>
                <a:blip r:embed="rId3"/>
                <a:stretch>
                  <a:fillRect l="-2111" r="-79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626DAD97-D854-6FC1-66C5-6F8E8E4C01BD}"/>
              </a:ext>
            </a:extLst>
          </p:cNvPr>
          <p:cNvSpPr/>
          <p:nvPr/>
        </p:nvSpPr>
        <p:spPr>
          <a:xfrm>
            <a:off x="5324394" y="6338986"/>
            <a:ext cx="69033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Kaipeng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Zhang, </a:t>
            </a:r>
            <a:r>
              <a:rPr lang="en-US" sz="1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Zhanpeng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Zhang, </a:t>
            </a:r>
            <a:r>
              <a:rPr lang="en-US" sz="1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Zhifeng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Li, Yu </a:t>
            </a:r>
            <a:r>
              <a:rPr lang="en-US" sz="1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Qiao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- Joint Face Detection and Alignment using Multi-task Cascaded Convolutional Networks.</a:t>
            </a:r>
          </a:p>
        </p:txBody>
      </p:sp>
    </p:spTree>
    <p:extLst>
      <p:ext uri="{BB962C8B-B14F-4D97-AF65-F5344CB8AC3E}">
        <p14:creationId xmlns:p14="http://schemas.microsoft.com/office/powerpoint/2010/main" val="320373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08F358E5-1FCC-A009-B769-EB4E09672930}"/>
              </a:ext>
            </a:extLst>
          </p:cNvPr>
          <p:cNvSpPr/>
          <p:nvPr/>
        </p:nvSpPr>
        <p:spPr>
          <a:xfrm>
            <a:off x="-1603192" y="432150"/>
            <a:ext cx="8186872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Non-Max Suppression</a:t>
            </a:r>
            <a:endParaRPr lang="en-US" sz="45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64C7CD-0A6E-6058-418F-1C60EA2BD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1740"/>
            <a:ext cx="4457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8BFB6F-54DF-C88E-9E0C-97A8A37BBAFC}"/>
                  </a:ext>
                </a:extLst>
              </p:cNvPr>
              <p:cNvSpPr txBox="1"/>
              <p:nvPr/>
            </p:nvSpPr>
            <p:spPr>
              <a:xfrm>
                <a:off x="1295913" y="3690061"/>
                <a:ext cx="4277325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𝐼𝑛𝑡𝑒𝑟𝑠𝑒𝑐𝑡𝑖𝑜𝑛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𝑡𝑤𝑜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𝑈𝑛𝑖𝑜𝑛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𝑡𝑤𝑜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8BFB6F-54DF-C88E-9E0C-97A8A37B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913" y="3690061"/>
                <a:ext cx="4277325" cy="575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11B2658-5DE8-EA05-B154-88BC7330C67B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84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08F358E5-1FCC-A009-B769-EB4E09672930}"/>
              </a:ext>
            </a:extLst>
          </p:cNvPr>
          <p:cNvSpPr/>
          <p:nvPr/>
        </p:nvSpPr>
        <p:spPr>
          <a:xfrm>
            <a:off x="-1603192" y="432150"/>
            <a:ext cx="8186872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Non-Max Suppression</a:t>
            </a:r>
            <a:endParaRPr lang="en-US" sz="4500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70244D4-BDED-ED6F-955E-23CCF0CB13D6}"/>
              </a:ext>
            </a:extLst>
          </p:cNvPr>
          <p:cNvSpPr/>
          <p:nvPr/>
        </p:nvSpPr>
        <p:spPr>
          <a:xfrm>
            <a:off x="1065850" y="2279531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665E-244B-C3CF-BC44-CBD82C440B93}"/>
              </a:ext>
            </a:extLst>
          </p:cNvPr>
          <p:cNvSpPr txBox="1"/>
          <p:nvPr/>
        </p:nvSpPr>
        <p:spPr>
          <a:xfrm>
            <a:off x="1872096" y="2279531"/>
            <a:ext cx="74905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Bounding box representation: </a:t>
            </a:r>
            <a:r>
              <a:rPr lang="vi-VN" sz="2500" dirty="0">
                <a:latin typeface="Bahnschrift Light SemiCondensed" panose="020B0502040204020203" pitchFamily="34" charset="0"/>
              </a:rPr>
              <a:t>[x</a:t>
            </a:r>
            <a:r>
              <a:rPr lang="vi-VN" sz="2500" baseline="-25000" dirty="0">
                <a:latin typeface="Bahnschrift Light SemiCondensed" panose="020B0502040204020203" pitchFamily="34" charset="0"/>
              </a:rPr>
              <a:t>1</a:t>
            </a:r>
            <a:r>
              <a:rPr lang="vi-VN" sz="2500" dirty="0">
                <a:latin typeface="Bahnschrift Light SemiCondensed" panose="020B0502040204020203" pitchFamily="34" charset="0"/>
              </a:rPr>
              <a:t>, y</a:t>
            </a:r>
            <a:r>
              <a:rPr lang="vi-VN" sz="2500" baseline="-25000" dirty="0">
                <a:latin typeface="Bahnschrift Light SemiCondensed" panose="020B0502040204020203" pitchFamily="34" charset="0"/>
              </a:rPr>
              <a:t>1</a:t>
            </a:r>
            <a:r>
              <a:rPr lang="vi-VN" sz="2500" dirty="0">
                <a:latin typeface="Bahnschrift Light SemiCondensed" panose="020B0502040204020203" pitchFamily="34" charset="0"/>
              </a:rPr>
              <a:t>, x</a:t>
            </a:r>
            <a:r>
              <a:rPr lang="vi-VN" sz="2500" baseline="-25000" dirty="0">
                <a:latin typeface="Bahnschrift Light SemiCondensed" panose="020B0502040204020203" pitchFamily="34" charset="0"/>
              </a:rPr>
              <a:t>2</a:t>
            </a:r>
            <a:r>
              <a:rPr lang="vi-VN" sz="2500" dirty="0">
                <a:latin typeface="Bahnschrift Light SemiCondensed" panose="020B0502040204020203" pitchFamily="34" charset="0"/>
              </a:rPr>
              <a:t>, y</a:t>
            </a:r>
            <a:r>
              <a:rPr lang="vi-VN" sz="2500" baseline="-25000" dirty="0">
                <a:latin typeface="Bahnschrift Light SemiCondensed" panose="020B0502040204020203" pitchFamily="34" charset="0"/>
              </a:rPr>
              <a:t>2</a:t>
            </a:r>
            <a:r>
              <a:rPr lang="vi-VN" sz="2500" dirty="0">
                <a:latin typeface="Bahnschrift Light SemiCondensed" panose="020B0502040204020203" pitchFamily="34" charset="0"/>
              </a:rPr>
              <a:t>, c]</a:t>
            </a:r>
            <a:endParaRPr lang="en-US" sz="2500" dirty="0">
              <a:latin typeface="Bahnschrift Light SemiCondensed" panose="020B0502040204020203" pitchFamily="34" charset="0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658A84D3-80E5-AF92-D7E4-4AF9B8519F67}"/>
              </a:ext>
            </a:extLst>
          </p:cNvPr>
          <p:cNvSpPr/>
          <p:nvPr/>
        </p:nvSpPr>
        <p:spPr>
          <a:xfrm>
            <a:off x="1065850" y="3260987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</a:t>
            </a:r>
            <a:r>
              <a:rPr lang="vi-VN" sz="1500" b="1" dirty="0">
                <a:latin typeface="Bahnschrift SemiBold SemiConden" panose="020B0502040204020203" pitchFamily="34" charset="0"/>
              </a:rPr>
              <a:t>2</a:t>
            </a:r>
            <a:endParaRPr lang="en-US" sz="15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63A8F-73A1-3B9E-9F1D-A920ACC8FB35}"/>
              </a:ext>
            </a:extLst>
          </p:cNvPr>
          <p:cNvSpPr txBox="1"/>
          <p:nvPr/>
        </p:nvSpPr>
        <p:spPr>
          <a:xfrm>
            <a:off x="1872096" y="3260987"/>
            <a:ext cx="880809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dirty="0">
                <a:latin typeface="Bahnschrift Light SemiCondensed" panose="020B0502040204020203" pitchFamily="34" charset="0"/>
              </a:rPr>
              <a:t>Non-Max Suppression Process:</a:t>
            </a:r>
          </a:p>
          <a:p>
            <a:r>
              <a:rPr lang="vi-VN" sz="2500" dirty="0">
                <a:latin typeface="Bahnschrift Light SemiCondensed" panose="020B0502040204020203" pitchFamily="34" charset="0"/>
              </a:rPr>
              <a:t>	- Get the bounding box with the highest c</a:t>
            </a:r>
          </a:p>
          <a:p>
            <a:r>
              <a:rPr lang="vi-VN" sz="2500" dirty="0">
                <a:latin typeface="Bahnschrift Light SemiCondensed" panose="020B0502040204020203" pitchFamily="34" charset="0"/>
              </a:rPr>
              <a:t>	- Move it to another list, calculate IoU with a left bounding box</a:t>
            </a:r>
          </a:p>
          <a:p>
            <a:r>
              <a:rPr lang="vi-VN" sz="2500" dirty="0">
                <a:latin typeface="Bahnschrift Light SemiCondensed" panose="020B0502040204020203" pitchFamily="34" charset="0"/>
              </a:rPr>
              <a:t>	- Which box has IoU &gt; threshold =&gt; Remove</a:t>
            </a:r>
          </a:p>
          <a:p>
            <a:r>
              <a:rPr lang="vi-VN" sz="2500" dirty="0">
                <a:latin typeface="Bahnschrift Light SemiCondensed" panose="020B0502040204020203" pitchFamily="34" charset="0"/>
              </a:rPr>
              <a:t>	- Repeat the first step until there is no box left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22A10-7C29-9E05-D44A-3F167E947FD0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6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exagon 29">
            <a:extLst>
              <a:ext uri="{FF2B5EF4-FFF2-40B4-BE49-F238E27FC236}">
                <a16:creationId xmlns:a16="http://schemas.microsoft.com/office/drawing/2014/main" id="{13874260-E61B-9870-1F2E-F98859A7E9DA}"/>
              </a:ext>
            </a:extLst>
          </p:cNvPr>
          <p:cNvSpPr/>
          <p:nvPr/>
        </p:nvSpPr>
        <p:spPr>
          <a:xfrm>
            <a:off x="6177858" y="4798844"/>
            <a:ext cx="4644472" cy="411831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Trường Đại Học Sư Phạm Kỹ Thuật TPHCM">
            <a:extLst>
              <a:ext uri="{FF2B5EF4-FFF2-40B4-BE49-F238E27FC236}">
                <a16:creationId xmlns:a16="http://schemas.microsoft.com/office/drawing/2014/main" id="{6EA42084-ED01-F16F-75B4-FF7FC991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7" y="378183"/>
            <a:ext cx="3932538" cy="8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64BC71C-51C5-85DC-86B0-00C8A87D61BF}"/>
              </a:ext>
            </a:extLst>
          </p:cNvPr>
          <p:cNvSpPr/>
          <p:nvPr/>
        </p:nvSpPr>
        <p:spPr>
          <a:xfrm>
            <a:off x="724877" y="1752107"/>
            <a:ext cx="578009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0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</a:rPr>
              <a:t>Face Tracking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6112278A-7C8E-A1BA-8F3D-9B79BA65DB7C}"/>
              </a:ext>
            </a:extLst>
          </p:cNvPr>
          <p:cNvSpPr/>
          <p:nvPr/>
        </p:nvSpPr>
        <p:spPr>
          <a:xfrm>
            <a:off x="9788742" y="2739688"/>
            <a:ext cx="4806516" cy="4118312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F09689-67B5-E31D-2601-D8E050774F65}"/>
              </a:ext>
            </a:extLst>
          </p:cNvPr>
          <p:cNvSpPr/>
          <p:nvPr/>
        </p:nvSpPr>
        <p:spPr>
          <a:xfrm>
            <a:off x="9432949" y="589565"/>
            <a:ext cx="2034174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5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May 27, 2022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7F748D-B99D-8485-A1CE-7F322AB12216}"/>
              </a:ext>
            </a:extLst>
          </p:cNvPr>
          <p:cNvSpPr/>
          <p:nvPr/>
        </p:nvSpPr>
        <p:spPr>
          <a:xfrm>
            <a:off x="724877" y="6256679"/>
            <a:ext cx="44374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52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71B2EBB-A1FE-6E7F-E918-D892C2277B12}"/>
              </a:ext>
            </a:extLst>
          </p:cNvPr>
          <p:cNvSpPr/>
          <p:nvPr/>
        </p:nvSpPr>
        <p:spPr>
          <a:xfrm>
            <a:off x="1071846" y="2033209"/>
            <a:ext cx="5305806" cy="1982091"/>
          </a:xfrm>
          <a:prstGeom prst="rect">
            <a:avLst/>
          </a:prstGeom>
          <a:solidFill>
            <a:srgbClr val="E9E8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8D1DEE7E-DB34-EAF4-2BBE-CB46A7740A8E}"/>
              </a:ext>
            </a:extLst>
          </p:cNvPr>
          <p:cNvSpPr/>
          <p:nvPr/>
        </p:nvSpPr>
        <p:spPr>
          <a:xfrm>
            <a:off x="-1603191" y="432150"/>
            <a:ext cx="4734017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Idea</a:t>
            </a:r>
            <a:endParaRPr lang="en-US" sz="45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2C4070-1617-94D0-042C-A1DCD1119EC8}"/>
              </a:ext>
            </a:extLst>
          </p:cNvPr>
          <p:cNvCxnSpPr>
            <a:cxnSpLocks/>
          </p:cNvCxnSpPr>
          <p:nvPr/>
        </p:nvCxnSpPr>
        <p:spPr>
          <a:xfrm>
            <a:off x="1907933" y="3396755"/>
            <a:ext cx="40054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E1AA16-A5AA-C05A-44BA-4C4417C35E7C}"/>
              </a:ext>
            </a:extLst>
          </p:cNvPr>
          <p:cNvCxnSpPr/>
          <p:nvPr/>
        </p:nvCxnSpPr>
        <p:spPr>
          <a:xfrm flipV="1">
            <a:off x="1913455" y="3342089"/>
            <a:ext cx="0" cy="109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9FA754-0077-CF1F-8087-83E2553A898C}"/>
              </a:ext>
            </a:extLst>
          </p:cNvPr>
          <p:cNvSpPr/>
          <p:nvPr/>
        </p:nvSpPr>
        <p:spPr>
          <a:xfrm>
            <a:off x="1687397" y="2921997"/>
            <a:ext cx="441071" cy="442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A8880-F4D8-2895-413F-DAA9707BC9D9}"/>
              </a:ext>
            </a:extLst>
          </p:cNvPr>
          <p:cNvSpPr txBox="1"/>
          <p:nvPr/>
        </p:nvSpPr>
        <p:spPr>
          <a:xfrm>
            <a:off x="1789822" y="3428561"/>
            <a:ext cx="236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ahnschrift SemiLight" panose="020B0502040204020203" pitchFamily="34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52498-58A1-77C2-43E8-EE8C6B80A892}"/>
              </a:ext>
            </a:extLst>
          </p:cNvPr>
          <p:cNvSpPr txBox="1"/>
          <p:nvPr/>
        </p:nvSpPr>
        <p:spPr>
          <a:xfrm>
            <a:off x="5734332" y="3428560"/>
            <a:ext cx="236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ahnschrift SemiLight" panose="020B0502040204020203" pitchFamily="34" charset="0"/>
              </a:rPr>
              <a:t>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84AAE0-C03D-0258-B0B5-F721E265AA35}"/>
              </a:ext>
            </a:extLst>
          </p:cNvPr>
          <p:cNvCxnSpPr>
            <a:cxnSpLocks/>
          </p:cNvCxnSpPr>
          <p:nvPr/>
        </p:nvCxnSpPr>
        <p:spPr>
          <a:xfrm flipV="1">
            <a:off x="1907932" y="3151590"/>
            <a:ext cx="5308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D85A93-A2F1-D1AB-4D2F-625B90903A07}"/>
              </a:ext>
            </a:extLst>
          </p:cNvPr>
          <p:cNvCxnSpPr/>
          <p:nvPr/>
        </p:nvCxnSpPr>
        <p:spPr>
          <a:xfrm flipV="1">
            <a:off x="1907932" y="2634454"/>
            <a:ext cx="0" cy="509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7609F4-C6D1-D6CD-5C3A-1A6F06F3659B}"/>
              </a:ext>
            </a:extLst>
          </p:cNvPr>
          <p:cNvCxnSpPr>
            <a:cxnSpLocks/>
          </p:cNvCxnSpPr>
          <p:nvPr/>
        </p:nvCxnSpPr>
        <p:spPr>
          <a:xfrm flipV="1">
            <a:off x="1907932" y="2651585"/>
            <a:ext cx="441071" cy="500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29BC5A-5669-E655-FCED-6A5E5B4C3F0C}"/>
                  </a:ext>
                </a:extLst>
              </p:cNvPr>
              <p:cNvSpPr txBox="1"/>
              <p:nvPr/>
            </p:nvSpPr>
            <p:spPr>
              <a:xfrm>
                <a:off x="2306707" y="2442898"/>
                <a:ext cx="236220" cy="26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1000" dirty="0">
                  <a:latin typeface="Bahnschrift Semi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29BC5A-5669-E655-FCED-6A5E5B4C3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07" y="2442898"/>
                <a:ext cx="236220" cy="2659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67146B6-3A50-9B89-E31E-913DD25C89BB}"/>
                  </a:ext>
                </a:extLst>
              </p:cNvPr>
              <p:cNvSpPr txBox="1"/>
              <p:nvPr/>
            </p:nvSpPr>
            <p:spPr>
              <a:xfrm>
                <a:off x="2451428" y="3013798"/>
                <a:ext cx="236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1000" dirty="0">
                  <a:latin typeface="Bahnschrift Semi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67146B6-3A50-9B89-E31E-913DD25C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428" y="3013798"/>
                <a:ext cx="23622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629A7C-949B-F1ED-101A-164F65B7370F}"/>
                  </a:ext>
                </a:extLst>
              </p:cNvPr>
              <p:cNvSpPr txBox="1"/>
              <p:nvPr/>
            </p:nvSpPr>
            <p:spPr>
              <a:xfrm>
                <a:off x="1777228" y="2348536"/>
                <a:ext cx="236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000" dirty="0">
                  <a:latin typeface="Bahnschrift Semi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629A7C-949B-F1ED-101A-164F65B73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28" y="2348536"/>
                <a:ext cx="236220" cy="246221"/>
              </a:xfrm>
              <a:prstGeom prst="rect">
                <a:avLst/>
              </a:prstGeom>
              <a:blipFill>
                <a:blip r:embed="rId4"/>
                <a:stretch>
                  <a:fillRect t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C3FD86-A65D-EC7A-D553-4B8803D5DC68}"/>
                  </a:ext>
                </a:extLst>
              </p:cNvPr>
              <p:cNvSpPr txBox="1"/>
              <p:nvPr/>
            </p:nvSpPr>
            <p:spPr>
              <a:xfrm>
                <a:off x="6700612" y="2747453"/>
                <a:ext cx="35256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acc>
                  </m:oMath>
                </a14:m>
                <a:r>
                  <a:rPr lang="en-US" sz="2500" dirty="0">
                    <a:latin typeface="Bahnschrift Light SemiCondensed" panose="020B0502040204020203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C3FD86-A65D-EC7A-D553-4B8803D5D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612" y="2747453"/>
                <a:ext cx="352566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6055CAC-5A62-AD3B-A752-F0C5FA00036A}"/>
              </a:ext>
            </a:extLst>
          </p:cNvPr>
          <p:cNvSpPr txBox="1"/>
          <p:nvPr/>
        </p:nvSpPr>
        <p:spPr>
          <a:xfrm>
            <a:off x="7381241" y="2243164"/>
            <a:ext cx="15394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Magnitude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5586FB-0196-6F6B-A094-8A1483066026}"/>
              </a:ext>
            </a:extLst>
          </p:cNvPr>
          <p:cNvSpPr txBox="1"/>
          <p:nvPr/>
        </p:nvSpPr>
        <p:spPr>
          <a:xfrm>
            <a:off x="7381241" y="3212893"/>
            <a:ext cx="15394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Direction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0D64BF-13E2-FA51-248E-CE34782D89C1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7053178" y="2481691"/>
            <a:ext cx="328063" cy="50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3A485E2-F4AC-82F2-7714-2CAEAA56359C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7053178" y="2985980"/>
            <a:ext cx="328063" cy="465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xagon 40">
            <a:extLst>
              <a:ext uri="{FF2B5EF4-FFF2-40B4-BE49-F238E27FC236}">
                <a16:creationId xmlns:a16="http://schemas.microsoft.com/office/drawing/2014/main" id="{64311998-1EEA-736B-E4C0-01C385AB75FE}"/>
              </a:ext>
            </a:extLst>
          </p:cNvPr>
          <p:cNvSpPr/>
          <p:nvPr/>
        </p:nvSpPr>
        <p:spPr>
          <a:xfrm>
            <a:off x="1070585" y="4281062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DF622-4E13-ECF4-A462-C5CF74E84475}"/>
              </a:ext>
            </a:extLst>
          </p:cNvPr>
          <p:cNvSpPr txBox="1"/>
          <p:nvPr/>
        </p:nvSpPr>
        <p:spPr>
          <a:xfrm>
            <a:off x="1876831" y="4281062"/>
            <a:ext cx="58306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Distance Formula: Distance = Velocity / Time</a:t>
            </a: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670DAE68-0985-5421-5E43-20FBBCA9BEC7}"/>
              </a:ext>
            </a:extLst>
          </p:cNvPr>
          <p:cNvSpPr/>
          <p:nvPr/>
        </p:nvSpPr>
        <p:spPr>
          <a:xfrm>
            <a:off x="1070585" y="5066397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7C0F19-B4D4-20ED-1551-AA9BCA08B6DA}"/>
              </a:ext>
            </a:extLst>
          </p:cNvPr>
          <p:cNvSpPr txBox="1"/>
          <p:nvPr/>
        </p:nvSpPr>
        <p:spPr>
          <a:xfrm>
            <a:off x="1876831" y="4878463"/>
            <a:ext cx="949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Assuming that at the first frame: P</a:t>
            </a:r>
            <a:r>
              <a:rPr lang="en-US" sz="2500" baseline="-25000" dirty="0">
                <a:latin typeface="Bahnschrift Light SemiCondensed" panose="020B0502040204020203" pitchFamily="34" charset="0"/>
              </a:rPr>
              <a:t>1</a:t>
            </a:r>
            <a:r>
              <a:rPr lang="en-US" sz="2500" dirty="0">
                <a:latin typeface="Bahnschrift Light SemiCondensed" panose="020B0502040204020203" pitchFamily="34" charset="0"/>
              </a:rPr>
              <a:t>(0, 0), u = 2px/frame, v = 5px/frame</a:t>
            </a:r>
          </a:p>
          <a:p>
            <a:r>
              <a:rPr lang="en-US" sz="2500" dirty="0">
                <a:latin typeface="Bahnschrift Light SemiCondensed" panose="020B0502040204020203" pitchFamily="34" charset="0"/>
              </a:rPr>
              <a:t>Then, at the second frame: P</a:t>
            </a:r>
            <a:r>
              <a:rPr lang="en-US" sz="2500" baseline="-25000" dirty="0">
                <a:latin typeface="Bahnschrift Light SemiCondensed" panose="020B0502040204020203" pitchFamily="34" charset="0"/>
              </a:rPr>
              <a:t>2</a:t>
            </a:r>
            <a:r>
              <a:rPr lang="en-US" sz="2500" dirty="0">
                <a:latin typeface="Bahnschrift Light SemiCondensed" panose="020B0502040204020203" pitchFamily="34" charset="0"/>
              </a:rPr>
              <a:t>(0 + 2, 0 + 5) = (2, 5) and so 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4A215B-9B3E-0926-DFFC-E9342007E671}"/>
                  </a:ext>
                </a:extLst>
              </p:cNvPr>
              <p:cNvSpPr txBox="1"/>
              <p:nvPr/>
            </p:nvSpPr>
            <p:spPr>
              <a:xfrm>
                <a:off x="9740572" y="2775271"/>
                <a:ext cx="273064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Bahnschrift Light SemiCondensed" panose="020B0502040204020203" pitchFamily="34" charset="0"/>
                  </a:rPr>
                  <a:t>Magnitude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500" dirty="0">
                    <a:latin typeface="Bahnschrift Light SemiCondensed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4A215B-9B3E-0926-DFFC-E9342007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572" y="2775271"/>
                <a:ext cx="2730641" cy="477054"/>
              </a:xfrm>
              <a:prstGeom prst="rect">
                <a:avLst/>
              </a:prstGeom>
              <a:blipFill>
                <a:blip r:embed="rId6"/>
                <a:stretch>
                  <a:fillRect l="-3795" t="-10127" b="-27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1EA4E3E1-309A-07C8-144C-1FDE3E2594F6}"/>
              </a:ext>
            </a:extLst>
          </p:cNvPr>
          <p:cNvSpPr/>
          <p:nvPr/>
        </p:nvSpPr>
        <p:spPr>
          <a:xfrm>
            <a:off x="8736982" y="2951511"/>
            <a:ext cx="1003590" cy="1479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1FBD173A-ECA3-C2D5-1545-7B4555CAAAA0}"/>
              </a:ext>
            </a:extLst>
          </p:cNvPr>
          <p:cNvSpPr/>
          <p:nvPr/>
        </p:nvSpPr>
        <p:spPr>
          <a:xfrm>
            <a:off x="1070585" y="5801534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D36CC9-7267-D7A3-5BAE-B163DBF00940}"/>
                  </a:ext>
                </a:extLst>
              </p:cNvPr>
              <p:cNvSpPr txBox="1"/>
              <p:nvPr/>
            </p:nvSpPr>
            <p:spPr>
              <a:xfrm>
                <a:off x="1876830" y="5801534"/>
                <a:ext cx="94084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Bahnschrift Light SemiCondensed" panose="020B0502040204020203" pitchFamily="34" charset="0"/>
                  </a:rPr>
                  <a:t>Problem: We only have I(x, y, n). How to calculate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500" dirty="0">
                    <a:latin typeface="Bahnschrift Light SemiCondensed" panose="020B0502040204020203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D36CC9-7267-D7A3-5BAE-B163DBF00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30" y="5801534"/>
                <a:ext cx="9408485" cy="477054"/>
              </a:xfrm>
              <a:prstGeom prst="rect">
                <a:avLst/>
              </a:prstGeom>
              <a:blipFill>
                <a:blip r:embed="rId7"/>
                <a:stretch>
                  <a:fillRect l="-1102" t="-11538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A2F95F5F-9763-0AE7-C94A-63B6B9F79A8A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00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66ACCC62-DC73-7E8F-1A60-ECFE5C57B010}"/>
              </a:ext>
            </a:extLst>
          </p:cNvPr>
          <p:cNvSpPr/>
          <p:nvPr/>
        </p:nvSpPr>
        <p:spPr>
          <a:xfrm>
            <a:off x="-1603191" y="432150"/>
            <a:ext cx="6284522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Optical Flow</a:t>
            </a:r>
            <a:endParaRPr lang="en-US" sz="4500" dirty="0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6476F88-25C7-74A4-BDF6-701F203D1967}"/>
              </a:ext>
            </a:extLst>
          </p:cNvPr>
          <p:cNvSpPr/>
          <p:nvPr/>
        </p:nvSpPr>
        <p:spPr>
          <a:xfrm>
            <a:off x="1065850" y="2279531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131F8-C88A-C963-D8C7-039004D7CFC1}"/>
              </a:ext>
            </a:extLst>
          </p:cNvPr>
          <p:cNvSpPr txBox="1"/>
          <p:nvPr/>
        </p:nvSpPr>
        <p:spPr>
          <a:xfrm>
            <a:off x="1872096" y="2279531"/>
            <a:ext cx="92540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Optical Flow is the apparent motion of brightness patterns in the image.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FC618-BF49-5662-903C-4188A50B9CC0}"/>
              </a:ext>
            </a:extLst>
          </p:cNvPr>
          <p:cNvSpPr/>
          <p:nvPr/>
        </p:nvSpPr>
        <p:spPr>
          <a:xfrm>
            <a:off x="5324394" y="6338986"/>
            <a:ext cx="690333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Image Source: Optical Flow, KLT Feature Tracker – HANYANG University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CBCE71-E5DD-37A7-E8BD-6021292FD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19" y="3429000"/>
            <a:ext cx="1143000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1EF0E3-84ED-F2DA-45B7-F93F6CC4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538" y="3429000"/>
            <a:ext cx="1696643" cy="24884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4AE8FB-FFF6-2A53-D764-FB08877B6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237" y="2884150"/>
            <a:ext cx="1747883" cy="29495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B1BA87-F562-FF0D-DBA9-793EB8C307A1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3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F0079EEE-7941-EBBC-C5FD-E396826B3E41}"/>
              </a:ext>
            </a:extLst>
          </p:cNvPr>
          <p:cNvSpPr/>
          <p:nvPr/>
        </p:nvSpPr>
        <p:spPr>
          <a:xfrm>
            <a:off x="-1603191" y="432150"/>
            <a:ext cx="7517854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Motion Estimation</a:t>
            </a:r>
            <a:endParaRPr lang="en-US" sz="4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D648D-CEE6-2821-BAB0-AB1172A0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95" y="2339394"/>
            <a:ext cx="5284421" cy="3133350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0276373F-9C91-C290-9503-C5E98D45FD6A}"/>
              </a:ext>
            </a:extLst>
          </p:cNvPr>
          <p:cNvSpPr/>
          <p:nvPr/>
        </p:nvSpPr>
        <p:spPr>
          <a:xfrm>
            <a:off x="444737" y="2943095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B35B8-EFAD-16B8-ECD7-AC4FCF55C397}"/>
              </a:ext>
            </a:extLst>
          </p:cNvPr>
          <p:cNvSpPr txBox="1"/>
          <p:nvPr/>
        </p:nvSpPr>
        <p:spPr>
          <a:xfrm>
            <a:off x="1251798" y="2758165"/>
            <a:ext cx="58306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Intensity of a pixel in a image </a:t>
            </a:r>
          </a:p>
          <a:p>
            <a:r>
              <a:rPr lang="en-US" sz="2500" dirty="0">
                <a:latin typeface="Bahnschrift Light SemiCondensed" panose="020B0502040204020203" pitchFamily="34" charset="0"/>
              </a:rPr>
              <a:t>sequence is: I(x, y, n)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3CE04A70-F42A-DD63-93C3-132DF6E7D427}"/>
              </a:ext>
            </a:extLst>
          </p:cNvPr>
          <p:cNvSpPr/>
          <p:nvPr/>
        </p:nvSpPr>
        <p:spPr>
          <a:xfrm>
            <a:off x="444737" y="3997469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4503CE-77A1-7520-A2A3-E8F606978D44}"/>
                  </a:ext>
                </a:extLst>
              </p:cNvPr>
              <p:cNvSpPr txBox="1"/>
              <p:nvPr/>
            </p:nvSpPr>
            <p:spPr>
              <a:xfrm>
                <a:off x="1251798" y="3833998"/>
                <a:ext cx="5830648" cy="129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Bahnschrift Light SemiCondensed" panose="020B0502040204020203" pitchFamily="34" charset="0"/>
                  </a:rPr>
                  <a:t>Motion differential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5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4503CE-77A1-7520-A2A3-E8F606978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98" y="3833998"/>
                <a:ext cx="5830648" cy="1298753"/>
              </a:xfrm>
              <a:prstGeom prst="rect">
                <a:avLst/>
              </a:prstGeom>
              <a:blipFill>
                <a:blip r:embed="rId3"/>
                <a:stretch>
                  <a:fillRect l="-1672" t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Hexagon 10">
            <a:extLst>
              <a:ext uri="{FF2B5EF4-FFF2-40B4-BE49-F238E27FC236}">
                <a16:creationId xmlns:a16="http://schemas.microsoft.com/office/drawing/2014/main" id="{AED06E6D-0162-BB4E-08A8-1B30787E5A04}"/>
              </a:ext>
            </a:extLst>
          </p:cNvPr>
          <p:cNvSpPr/>
          <p:nvPr/>
        </p:nvSpPr>
        <p:spPr>
          <a:xfrm>
            <a:off x="444737" y="5317681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5C4045-A111-B0DE-2BFB-69C8EC7E3F49}"/>
                  </a:ext>
                </a:extLst>
              </p:cNvPr>
              <p:cNvSpPr txBox="1"/>
              <p:nvPr/>
            </p:nvSpPr>
            <p:spPr>
              <a:xfrm>
                <a:off x="1251798" y="5132751"/>
                <a:ext cx="5830648" cy="64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2500" dirty="0">
                    <a:latin typeface="Bahnschrift Light SemiCondensed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</a:rPr>
                      <m:t>respectively</m:t>
                    </m:r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5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5C4045-A111-B0DE-2BFB-69C8EC7E3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98" y="5132751"/>
                <a:ext cx="5830648" cy="646459"/>
              </a:xfrm>
              <a:prstGeom prst="rect">
                <a:avLst/>
              </a:prstGeom>
              <a:blipFill>
                <a:blip r:embed="rId4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20225AF-B5F7-1153-E47A-5B7545B46C87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04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2D4FBCE3-2AD5-27C1-89C9-D95E18DC437B}"/>
              </a:ext>
            </a:extLst>
          </p:cNvPr>
          <p:cNvSpPr/>
          <p:nvPr/>
        </p:nvSpPr>
        <p:spPr>
          <a:xfrm>
            <a:off x="-1603191" y="432150"/>
            <a:ext cx="7517854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Motion Assumption</a:t>
            </a:r>
            <a:endParaRPr lang="en-US" sz="4500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999D9DB-042F-2EB8-6725-6FA2AB3AF327}"/>
              </a:ext>
            </a:extLst>
          </p:cNvPr>
          <p:cNvSpPr/>
          <p:nvPr/>
        </p:nvSpPr>
        <p:spPr>
          <a:xfrm>
            <a:off x="1347563" y="2086568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C0F80-094E-3595-3B61-0C7AF0024EA9}"/>
              </a:ext>
            </a:extLst>
          </p:cNvPr>
          <p:cNvSpPr txBox="1"/>
          <p:nvPr/>
        </p:nvSpPr>
        <p:spPr>
          <a:xfrm>
            <a:off x="2096750" y="1898633"/>
            <a:ext cx="9072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Brightness constancy assumption:</a:t>
            </a:r>
          </a:p>
          <a:p>
            <a:r>
              <a:rPr lang="en-US" sz="2300" dirty="0">
                <a:latin typeface="Bahnschrift Light SemiCondensed" panose="020B0502040204020203" pitchFamily="34" charset="0"/>
              </a:rPr>
              <a:t>When an object moved slightly, its brightness is unchanged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5C605F-812F-A11D-FA98-DD9EEFBEBF1A}"/>
                  </a:ext>
                </a:extLst>
              </p:cNvPr>
              <p:cNvSpPr txBox="1"/>
              <p:nvPr/>
            </p:nvSpPr>
            <p:spPr>
              <a:xfrm>
                <a:off x="1663762" y="2829495"/>
                <a:ext cx="9072819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5C605F-812F-A11D-FA98-DD9EEFBEB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762" y="2829495"/>
                <a:ext cx="9072819" cy="446276"/>
              </a:xfrm>
              <a:prstGeom prst="rect">
                <a:avLst/>
              </a:prstGeom>
              <a:blipFill>
                <a:blip r:embed="rId2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Hexagon 7">
            <a:extLst>
              <a:ext uri="{FF2B5EF4-FFF2-40B4-BE49-F238E27FC236}">
                <a16:creationId xmlns:a16="http://schemas.microsoft.com/office/drawing/2014/main" id="{A92D61C4-2FC1-EB77-37A8-548D3F28842C}"/>
              </a:ext>
            </a:extLst>
          </p:cNvPr>
          <p:cNvSpPr/>
          <p:nvPr/>
        </p:nvSpPr>
        <p:spPr>
          <a:xfrm>
            <a:off x="1347563" y="3454127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A7655-45DF-0C19-8657-4E84D573B2A3}"/>
              </a:ext>
            </a:extLst>
          </p:cNvPr>
          <p:cNvSpPr txBox="1"/>
          <p:nvPr/>
        </p:nvSpPr>
        <p:spPr>
          <a:xfrm>
            <a:off x="2096750" y="3454127"/>
            <a:ext cx="90728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When u and v are small (&lt;1pixel), using Taylor expansion we have: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1F352-7056-D025-943D-7AF4CB1159AB}"/>
                  </a:ext>
                </a:extLst>
              </p:cNvPr>
              <p:cNvSpPr txBox="1"/>
              <p:nvPr/>
            </p:nvSpPr>
            <p:spPr>
              <a:xfrm>
                <a:off x="1482425" y="3949676"/>
                <a:ext cx="9072819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1F352-7056-D025-943D-7AF4CB115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425" y="3949676"/>
                <a:ext cx="9072819" cy="474232"/>
              </a:xfrm>
              <a:prstGeom prst="rect">
                <a:avLst/>
              </a:prstGeom>
              <a:blipFill>
                <a:blip r:embed="rId3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Hexagon 12">
            <a:extLst>
              <a:ext uri="{FF2B5EF4-FFF2-40B4-BE49-F238E27FC236}">
                <a16:creationId xmlns:a16="http://schemas.microsoft.com/office/drawing/2014/main" id="{F3015283-820A-9F8F-0499-DFECC255C05B}"/>
              </a:ext>
            </a:extLst>
          </p:cNvPr>
          <p:cNvSpPr/>
          <p:nvPr/>
        </p:nvSpPr>
        <p:spPr>
          <a:xfrm>
            <a:off x="1347563" y="4821687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9B63A-2788-AC27-71B9-5D345A57B586}"/>
              </a:ext>
            </a:extLst>
          </p:cNvPr>
          <p:cNvSpPr txBox="1"/>
          <p:nvPr/>
        </p:nvSpPr>
        <p:spPr>
          <a:xfrm>
            <a:off x="2096750" y="4821687"/>
            <a:ext cx="90728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Spatial Smoothness: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Bahnschrift Light SemiCondensed" panose="020B0502040204020203" pitchFamily="34" charset="0"/>
              </a:rPr>
              <a:t>Neighboring pixel in the image are likely to belong to the same surface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Bahnschrift Light SemiCondensed" panose="020B0502040204020203" pitchFamily="34" charset="0"/>
              </a:rPr>
              <a:t>Surfaces are mostly smooth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Bahnschrift Light SemiCondensed" panose="020B0502040204020203" pitchFamily="34" charset="0"/>
              </a:rPr>
              <a:t>Neighboring pixels will have similar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Bahnschrift Light SemiCondensed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B59436-7B60-3495-1936-39EC9CBE3276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0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01C53C-D0BF-7D8D-0E01-30275AB63A15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F4D4EA8A-E53C-AD35-F97B-CDD77CDCF7E1}"/>
              </a:ext>
            </a:extLst>
          </p:cNvPr>
          <p:cNvSpPr/>
          <p:nvPr/>
        </p:nvSpPr>
        <p:spPr>
          <a:xfrm>
            <a:off x="5567423" y="3096588"/>
            <a:ext cx="3206188" cy="2811801"/>
          </a:xfrm>
          <a:prstGeom prst="hexagon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812603E-9A23-8908-9224-DAB772FBC5D0}"/>
              </a:ext>
            </a:extLst>
          </p:cNvPr>
          <p:cNvSpPr/>
          <p:nvPr/>
        </p:nvSpPr>
        <p:spPr>
          <a:xfrm>
            <a:off x="8147612" y="1690688"/>
            <a:ext cx="3206188" cy="2811801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88DC3-36DE-DAA0-08B1-DDF2E53D2764}"/>
              </a:ext>
            </a:extLst>
          </p:cNvPr>
          <p:cNvSpPr/>
          <p:nvPr/>
        </p:nvSpPr>
        <p:spPr>
          <a:xfrm>
            <a:off x="9432949" y="589565"/>
            <a:ext cx="2034174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500" cap="none" spc="0" dirty="0">
                <a:ln w="0"/>
                <a:solidFill>
                  <a:srgbClr val="18288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May 27, 2022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DAD65C-9E20-8058-C1BF-8A1E0EE7E293}"/>
              </a:ext>
            </a:extLst>
          </p:cNvPr>
          <p:cNvSpPr txBox="1"/>
          <p:nvPr/>
        </p:nvSpPr>
        <p:spPr>
          <a:xfrm>
            <a:off x="838200" y="3671027"/>
            <a:ext cx="39768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u="sng" dirty="0">
                <a:solidFill>
                  <a:srgbClr val="182884"/>
                </a:solidFill>
                <a:latin typeface="Bahnschrift Light SemiCondensed" panose="020B0502040204020203" pitchFamily="34" charset="0"/>
              </a:rPr>
              <a:t>Le Quoc Tuan </a:t>
            </a:r>
            <a:r>
              <a:rPr lang="en-US" sz="2600" dirty="0">
                <a:latin typeface="Bahnschrift Light SemiCondensed" panose="020B0502040204020203" pitchFamily="34" charset="0"/>
              </a:rPr>
              <a:t>– 19134091 </a:t>
            </a:r>
          </a:p>
          <a:p>
            <a:r>
              <a:rPr lang="en-US" sz="2600" u="sng" dirty="0">
                <a:solidFill>
                  <a:srgbClr val="182884"/>
                </a:solidFill>
                <a:latin typeface="Bahnschrift Light SemiCondensed" panose="020B0502040204020203" pitchFamily="34" charset="0"/>
              </a:rPr>
              <a:t>Dao Thanh Quan </a:t>
            </a:r>
            <a:r>
              <a:rPr lang="en-US" sz="2600" dirty="0">
                <a:latin typeface="Bahnschrift Light SemiCondensed" panose="020B0502040204020203" pitchFamily="34" charset="0"/>
              </a:rPr>
              <a:t>-19134081 </a:t>
            </a:r>
          </a:p>
          <a:p>
            <a:r>
              <a:rPr lang="en-US" sz="2600" dirty="0">
                <a:latin typeface="Bahnschrift Light SemiCondensed" panose="020B0502040204020203" pitchFamily="34" charset="0"/>
              </a:rPr>
              <a:t>will represent this report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303BC3-0C68-4B2B-F0E9-571076902D26}"/>
              </a:ext>
            </a:extLst>
          </p:cNvPr>
          <p:cNvCxnSpPr/>
          <p:nvPr/>
        </p:nvCxnSpPr>
        <p:spPr>
          <a:xfrm flipV="1">
            <a:off x="7170517" y="2199190"/>
            <a:ext cx="0" cy="682906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8C4287-B5AE-3DF9-9335-AC1CCFD9F07B}"/>
              </a:ext>
            </a:extLst>
          </p:cNvPr>
          <p:cNvCxnSpPr/>
          <p:nvPr/>
        </p:nvCxnSpPr>
        <p:spPr>
          <a:xfrm flipV="1">
            <a:off x="9748006" y="4701741"/>
            <a:ext cx="0" cy="682906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0BB8C6-EFC5-037C-0ED6-B88FF8D73649}"/>
              </a:ext>
            </a:extLst>
          </p:cNvPr>
          <p:cNvSpPr txBox="1"/>
          <p:nvPr/>
        </p:nvSpPr>
        <p:spPr>
          <a:xfrm>
            <a:off x="9288251" y="5415946"/>
            <a:ext cx="919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182884"/>
                </a:solidFill>
                <a:latin typeface="Bahnschrift SemiBold SemiConden" panose="020B0502040204020203" pitchFamily="34" charset="0"/>
              </a:rPr>
              <a:t>TUAN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D050A6-603A-58C7-2FF9-AFE024C5A225}"/>
              </a:ext>
            </a:extLst>
          </p:cNvPr>
          <p:cNvSpPr txBox="1"/>
          <p:nvPr/>
        </p:nvSpPr>
        <p:spPr>
          <a:xfrm>
            <a:off x="6735216" y="1654974"/>
            <a:ext cx="919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182884"/>
                </a:solidFill>
                <a:latin typeface="Bahnschrift SemiBold SemiConden" panose="020B0502040204020203" pitchFamily="34" charset="0"/>
              </a:rPr>
              <a:t>QUAN</a:t>
            </a:r>
          </a:p>
        </p:txBody>
      </p:sp>
      <p:pic>
        <p:nvPicPr>
          <p:cNvPr id="32" name="Picture 2" descr="Trường Đại Học Sư Phạm Kỹ Thuật TPHCM">
            <a:extLst>
              <a:ext uri="{FF2B5EF4-FFF2-40B4-BE49-F238E27FC236}">
                <a16:creationId xmlns:a16="http://schemas.microsoft.com/office/drawing/2014/main" id="{62C094AF-515C-2F65-7F5D-6923DFF1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7" y="378183"/>
            <a:ext cx="3932538" cy="8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Hexagon 25">
            <a:extLst>
              <a:ext uri="{FF2B5EF4-FFF2-40B4-BE49-F238E27FC236}">
                <a16:creationId xmlns:a16="http://schemas.microsoft.com/office/drawing/2014/main" id="{97F48777-B819-82CF-38CA-E3377ABF3442}"/>
              </a:ext>
            </a:extLst>
          </p:cNvPr>
          <p:cNvSpPr/>
          <p:nvPr/>
        </p:nvSpPr>
        <p:spPr>
          <a:xfrm>
            <a:off x="-1753663" y="2016889"/>
            <a:ext cx="7321081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TEAM MEMBER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37858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270F6DCB-2221-0369-B024-513D4945DF5C}"/>
              </a:ext>
            </a:extLst>
          </p:cNvPr>
          <p:cNvSpPr/>
          <p:nvPr/>
        </p:nvSpPr>
        <p:spPr>
          <a:xfrm>
            <a:off x="-1603191" y="432150"/>
            <a:ext cx="7517854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Motion Assumption</a:t>
            </a:r>
            <a:endParaRPr lang="en-US" sz="4500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A6EEFDC-B22F-F98B-E6CD-55BB174BC181}"/>
              </a:ext>
            </a:extLst>
          </p:cNvPr>
          <p:cNvSpPr/>
          <p:nvPr/>
        </p:nvSpPr>
        <p:spPr>
          <a:xfrm>
            <a:off x="1107865" y="1883834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6CA37-EC5A-E723-E088-8C083054E0BE}"/>
              </a:ext>
            </a:extLst>
          </p:cNvPr>
          <p:cNvSpPr txBox="1"/>
          <p:nvPr/>
        </p:nvSpPr>
        <p:spPr>
          <a:xfrm>
            <a:off x="2096750" y="1898633"/>
            <a:ext cx="90728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Combine equation at assumption (1) and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BD3B46-D90F-60A0-1182-A6F0E70687E2}"/>
                  </a:ext>
                </a:extLst>
              </p:cNvPr>
              <p:cNvSpPr txBox="1"/>
              <p:nvPr/>
            </p:nvSpPr>
            <p:spPr>
              <a:xfrm>
                <a:off x="1559590" y="2495120"/>
                <a:ext cx="9072819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BD3B46-D90F-60A0-1182-A6F0E7068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90" y="2495120"/>
                <a:ext cx="9072819" cy="446276"/>
              </a:xfrm>
              <a:prstGeom prst="rect">
                <a:avLst/>
              </a:prstGeom>
              <a:blipFill>
                <a:blip r:embed="rId2"/>
                <a:stretch>
                  <a:fillRect b="-20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5F5714-95B3-044A-7CC1-1A579D7B9891}"/>
                  </a:ext>
                </a:extLst>
              </p:cNvPr>
              <p:cNvSpPr txBox="1"/>
              <p:nvPr/>
            </p:nvSpPr>
            <p:spPr>
              <a:xfrm>
                <a:off x="1378253" y="3112832"/>
                <a:ext cx="9072819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5F5714-95B3-044A-7CC1-1A579D7B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53" y="3112832"/>
                <a:ext cx="9072819" cy="474232"/>
              </a:xfrm>
              <a:prstGeom prst="rect">
                <a:avLst/>
              </a:prstGeom>
              <a:blipFill>
                <a:blip r:embed="rId3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5195700-70F4-3F52-428A-F6FA3E6716ED}"/>
              </a:ext>
            </a:extLst>
          </p:cNvPr>
          <p:cNvSpPr txBox="1"/>
          <p:nvPr/>
        </p:nvSpPr>
        <p:spPr>
          <a:xfrm>
            <a:off x="2096749" y="3758500"/>
            <a:ext cx="90728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We have: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36806A-BAAB-245A-3A91-35042D1B76C8}"/>
                  </a:ext>
                </a:extLst>
              </p:cNvPr>
              <p:cNvSpPr txBox="1"/>
              <p:nvPr/>
            </p:nvSpPr>
            <p:spPr>
              <a:xfrm>
                <a:off x="1559589" y="4330157"/>
                <a:ext cx="9072819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36806A-BAAB-245A-3A91-35042D1B7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89" y="4330157"/>
                <a:ext cx="9072819" cy="474232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Hexagon 16">
            <a:extLst>
              <a:ext uri="{FF2B5EF4-FFF2-40B4-BE49-F238E27FC236}">
                <a16:creationId xmlns:a16="http://schemas.microsoft.com/office/drawing/2014/main" id="{58340734-D4A2-8F3B-D15C-28F067853CE5}"/>
              </a:ext>
            </a:extLst>
          </p:cNvPr>
          <p:cNvSpPr/>
          <p:nvPr/>
        </p:nvSpPr>
        <p:spPr>
          <a:xfrm>
            <a:off x="1107865" y="5304529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B9FCE4-3D51-7534-457D-2BBE1C495B6B}"/>
              </a:ext>
            </a:extLst>
          </p:cNvPr>
          <p:cNvSpPr txBox="1"/>
          <p:nvPr/>
        </p:nvSpPr>
        <p:spPr>
          <a:xfrm>
            <a:off x="2096748" y="5147373"/>
            <a:ext cx="9072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Assume we have I = [1 2 4 6 5] is the intensity values along x-axis Then we can calculate </a:t>
            </a:r>
            <a:r>
              <a:rPr lang="en-US" sz="2300" dirty="0" err="1">
                <a:latin typeface="Bahnschrift Light SemiCondensed" panose="020B0502040204020203" pitchFamily="34" charset="0"/>
              </a:rPr>
              <a:t>I</a:t>
            </a:r>
            <a:r>
              <a:rPr lang="en-US" sz="2300" baseline="-25000" dirty="0" err="1">
                <a:latin typeface="Bahnschrift Light SemiCondensed" panose="020B0502040204020203" pitchFamily="34" charset="0"/>
              </a:rPr>
              <a:t>x</a:t>
            </a:r>
            <a:r>
              <a:rPr lang="en-US" sz="2300" dirty="0">
                <a:latin typeface="Bahnschrift Light SemiCondensed" panose="020B0502040204020203" pitchFamily="34" charset="0"/>
              </a:rPr>
              <a:t> = [1 2 2 -1] is the rate of change of intensity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F91FFB-B781-AFB0-7F10-C39325D9B5B4}"/>
              </a:ext>
            </a:extLst>
          </p:cNvPr>
          <p:cNvSpPr/>
          <p:nvPr/>
        </p:nvSpPr>
        <p:spPr>
          <a:xfrm>
            <a:off x="467810" y="627989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3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D9A95CFD-9A02-AFFA-C418-C042A6307422}"/>
              </a:ext>
            </a:extLst>
          </p:cNvPr>
          <p:cNvSpPr/>
          <p:nvPr/>
        </p:nvSpPr>
        <p:spPr>
          <a:xfrm>
            <a:off x="-1603191" y="432150"/>
            <a:ext cx="7517854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Image Derivative</a:t>
            </a:r>
            <a:endParaRPr lang="en-US" sz="4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D96BB7-137F-921F-85FF-528DB2704377}"/>
                  </a:ext>
                </a:extLst>
              </p:cNvPr>
              <p:cNvSpPr txBox="1"/>
              <p:nvPr/>
            </p:nvSpPr>
            <p:spPr>
              <a:xfrm>
                <a:off x="1963789" y="1908746"/>
                <a:ext cx="2583083" cy="81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D96BB7-137F-921F-85FF-528DB2704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789" y="1908746"/>
                <a:ext cx="2583083" cy="813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DA98F-F040-B075-00C5-39007FEC82FF}"/>
                  </a:ext>
                </a:extLst>
              </p:cNvPr>
              <p:cNvSpPr txBox="1"/>
              <p:nvPr/>
            </p:nvSpPr>
            <p:spPr>
              <a:xfrm>
                <a:off x="7645130" y="1910798"/>
                <a:ext cx="2555956" cy="811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DA98F-F040-B075-00C5-39007FEC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130" y="1910798"/>
                <a:ext cx="2555956" cy="811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Derivative · Chris McCormick">
            <a:extLst>
              <a:ext uri="{FF2B5EF4-FFF2-40B4-BE49-F238E27FC236}">
                <a16:creationId xmlns:a16="http://schemas.microsoft.com/office/drawing/2014/main" id="{04789742-C1A6-8CCD-D255-6F188782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286" y="2913454"/>
            <a:ext cx="6203428" cy="303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8BF10A-12C4-7694-B99B-447C4BD2B522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2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C2266672-21E2-6633-7385-2F7C9C2B8B21}"/>
              </a:ext>
            </a:extLst>
          </p:cNvPr>
          <p:cNvSpPr/>
          <p:nvPr/>
        </p:nvSpPr>
        <p:spPr>
          <a:xfrm>
            <a:off x="-1603191" y="432150"/>
            <a:ext cx="7517854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Motion Assumption</a:t>
            </a:r>
            <a:endParaRPr lang="en-US" sz="4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450ED7-84C3-C7B5-5A39-427223A0A95F}"/>
                  </a:ext>
                </a:extLst>
              </p:cNvPr>
              <p:cNvSpPr txBox="1"/>
              <p:nvPr/>
            </p:nvSpPr>
            <p:spPr>
              <a:xfrm>
                <a:off x="1559590" y="1968922"/>
                <a:ext cx="9072819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450ED7-84C3-C7B5-5A39-427223A0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90" y="1968922"/>
                <a:ext cx="9072819" cy="474232"/>
              </a:xfrm>
              <a:prstGeom prst="rect">
                <a:avLst/>
              </a:prstGeom>
              <a:blipFill>
                <a:blip r:embed="rId2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469F39F-0A55-67C1-7E40-062DB9AB452A}"/>
              </a:ext>
            </a:extLst>
          </p:cNvPr>
          <p:cNvSpPr txBox="1"/>
          <p:nvPr/>
        </p:nvSpPr>
        <p:spPr>
          <a:xfrm>
            <a:off x="1559589" y="2845607"/>
            <a:ext cx="90728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Spatial Smoothness: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Bahnschrift Light SemiCondensed" panose="020B0502040204020203" pitchFamily="34" charset="0"/>
              </a:rPr>
              <a:t>Neighboring pixel in the image are likely to belong to the same surface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Bahnschrift Light SemiCondensed" panose="020B0502040204020203" pitchFamily="34" charset="0"/>
              </a:rPr>
              <a:t>Surfaces are mostly smooth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Bahnschrift Light SemiCondensed" panose="020B0502040204020203" pitchFamily="34" charset="0"/>
              </a:rPr>
              <a:t>Neighboring pixels will have similar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8D9D1-D507-1444-63A1-869E05655C54}"/>
              </a:ext>
            </a:extLst>
          </p:cNvPr>
          <p:cNvSpPr/>
          <p:nvPr/>
        </p:nvSpPr>
        <p:spPr>
          <a:xfrm>
            <a:off x="2994850" y="4977367"/>
            <a:ext cx="300942" cy="289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610378-588B-3BF8-2EC2-BFE5737AA731}"/>
              </a:ext>
            </a:extLst>
          </p:cNvPr>
          <p:cNvSpPr/>
          <p:nvPr/>
        </p:nvSpPr>
        <p:spPr>
          <a:xfrm>
            <a:off x="3295792" y="4977366"/>
            <a:ext cx="300942" cy="289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92B8C-0921-5433-3AAB-EB8CF58332B2}"/>
              </a:ext>
            </a:extLst>
          </p:cNvPr>
          <p:cNvSpPr/>
          <p:nvPr/>
        </p:nvSpPr>
        <p:spPr>
          <a:xfrm>
            <a:off x="3596734" y="4977365"/>
            <a:ext cx="300942" cy="289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BF09C-19C0-AB8B-7252-36B56AB1444C}"/>
              </a:ext>
            </a:extLst>
          </p:cNvPr>
          <p:cNvSpPr/>
          <p:nvPr/>
        </p:nvSpPr>
        <p:spPr>
          <a:xfrm>
            <a:off x="2994850" y="5266734"/>
            <a:ext cx="300942" cy="289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3434-2BCF-5872-5A29-E4AB3A25D263}"/>
              </a:ext>
            </a:extLst>
          </p:cNvPr>
          <p:cNvSpPr/>
          <p:nvPr/>
        </p:nvSpPr>
        <p:spPr>
          <a:xfrm>
            <a:off x="3295792" y="5266733"/>
            <a:ext cx="300942" cy="289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CED9A8-363A-3147-E13F-DAFF9CC9C18F}"/>
              </a:ext>
            </a:extLst>
          </p:cNvPr>
          <p:cNvSpPr/>
          <p:nvPr/>
        </p:nvSpPr>
        <p:spPr>
          <a:xfrm>
            <a:off x="3596734" y="5266732"/>
            <a:ext cx="300942" cy="289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CFCB74-736A-E45C-AA12-51705F74F794}"/>
              </a:ext>
            </a:extLst>
          </p:cNvPr>
          <p:cNvSpPr/>
          <p:nvPr/>
        </p:nvSpPr>
        <p:spPr>
          <a:xfrm>
            <a:off x="2994850" y="5556099"/>
            <a:ext cx="300942" cy="289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BCE847-A330-4829-B43B-44846415FF3D}"/>
              </a:ext>
            </a:extLst>
          </p:cNvPr>
          <p:cNvSpPr/>
          <p:nvPr/>
        </p:nvSpPr>
        <p:spPr>
          <a:xfrm>
            <a:off x="3295792" y="5556098"/>
            <a:ext cx="300942" cy="289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A18E3A-6E9B-6FB3-CF1B-5A87431D2990}"/>
              </a:ext>
            </a:extLst>
          </p:cNvPr>
          <p:cNvSpPr/>
          <p:nvPr/>
        </p:nvSpPr>
        <p:spPr>
          <a:xfrm>
            <a:off x="3596734" y="5556097"/>
            <a:ext cx="300942" cy="289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838FA6-5F89-393F-22A5-DD1F99FC1064}"/>
              </a:ext>
            </a:extLst>
          </p:cNvPr>
          <p:cNvCxnSpPr>
            <a:cxnSpLocks/>
          </p:cNvCxnSpPr>
          <p:nvPr/>
        </p:nvCxnSpPr>
        <p:spPr>
          <a:xfrm>
            <a:off x="3148115" y="5122049"/>
            <a:ext cx="150471" cy="14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55BA8D-1AD0-0A68-83D1-78F3E9846427}"/>
              </a:ext>
            </a:extLst>
          </p:cNvPr>
          <p:cNvCxnSpPr>
            <a:cxnSpLocks/>
          </p:cNvCxnSpPr>
          <p:nvPr/>
        </p:nvCxnSpPr>
        <p:spPr>
          <a:xfrm>
            <a:off x="3400296" y="5122048"/>
            <a:ext cx="150471" cy="14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267338-460A-39BB-2AF1-E4990376624C}"/>
              </a:ext>
            </a:extLst>
          </p:cNvPr>
          <p:cNvCxnSpPr>
            <a:cxnSpLocks/>
          </p:cNvCxnSpPr>
          <p:nvPr/>
        </p:nvCxnSpPr>
        <p:spPr>
          <a:xfrm>
            <a:off x="3698444" y="5122048"/>
            <a:ext cx="150471" cy="14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54A4B7-56FE-8AB2-DD8D-E6CAE96B987E}"/>
              </a:ext>
            </a:extLst>
          </p:cNvPr>
          <p:cNvCxnSpPr>
            <a:cxnSpLocks/>
          </p:cNvCxnSpPr>
          <p:nvPr/>
        </p:nvCxnSpPr>
        <p:spPr>
          <a:xfrm>
            <a:off x="3154240" y="5411413"/>
            <a:ext cx="150471" cy="14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586FDC-446C-7590-DFDE-04E371A356B9}"/>
              </a:ext>
            </a:extLst>
          </p:cNvPr>
          <p:cNvCxnSpPr>
            <a:cxnSpLocks/>
          </p:cNvCxnSpPr>
          <p:nvPr/>
        </p:nvCxnSpPr>
        <p:spPr>
          <a:xfrm>
            <a:off x="3406421" y="5411412"/>
            <a:ext cx="150471" cy="14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E9DAF2-D147-A2F4-8922-CC54D44038C2}"/>
              </a:ext>
            </a:extLst>
          </p:cNvPr>
          <p:cNvCxnSpPr>
            <a:cxnSpLocks/>
          </p:cNvCxnSpPr>
          <p:nvPr/>
        </p:nvCxnSpPr>
        <p:spPr>
          <a:xfrm>
            <a:off x="3704569" y="5411412"/>
            <a:ext cx="150471" cy="14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F754CC-C68A-3BAE-4E54-FC5C23686243}"/>
              </a:ext>
            </a:extLst>
          </p:cNvPr>
          <p:cNvCxnSpPr>
            <a:cxnSpLocks/>
          </p:cNvCxnSpPr>
          <p:nvPr/>
        </p:nvCxnSpPr>
        <p:spPr>
          <a:xfrm>
            <a:off x="3149704" y="5700781"/>
            <a:ext cx="150471" cy="14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CBE253-751E-CE73-4E2A-FC945F310A7A}"/>
              </a:ext>
            </a:extLst>
          </p:cNvPr>
          <p:cNvCxnSpPr>
            <a:cxnSpLocks/>
          </p:cNvCxnSpPr>
          <p:nvPr/>
        </p:nvCxnSpPr>
        <p:spPr>
          <a:xfrm>
            <a:off x="3401885" y="5700780"/>
            <a:ext cx="150471" cy="14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51A55B-1C41-F4A9-6627-ABD5D38EB410}"/>
              </a:ext>
            </a:extLst>
          </p:cNvPr>
          <p:cNvCxnSpPr>
            <a:cxnSpLocks/>
          </p:cNvCxnSpPr>
          <p:nvPr/>
        </p:nvCxnSpPr>
        <p:spPr>
          <a:xfrm>
            <a:off x="3700033" y="5700780"/>
            <a:ext cx="150471" cy="14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AB95552-161A-CCFC-F64C-6F5B4E0E814B}"/>
                  </a:ext>
                </a:extLst>
              </p:cNvPr>
              <p:cNvSpPr txBox="1"/>
              <p:nvPr/>
            </p:nvSpPr>
            <p:spPr>
              <a:xfrm>
                <a:off x="6261904" y="4844622"/>
                <a:ext cx="3297634" cy="1133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AB95552-161A-CCFC-F64C-6F5B4E0E8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904" y="4844622"/>
                <a:ext cx="3297634" cy="1133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138ED232-F868-3DDA-C593-FBC10242CA45}"/>
              </a:ext>
            </a:extLst>
          </p:cNvPr>
          <p:cNvSpPr/>
          <p:nvPr/>
        </p:nvSpPr>
        <p:spPr>
          <a:xfrm>
            <a:off x="4431608" y="5339074"/>
            <a:ext cx="1296364" cy="1446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A6E0D1C1-508E-EC5D-E61A-AE46B574B451}"/>
              </a:ext>
            </a:extLst>
          </p:cNvPr>
          <p:cNvSpPr/>
          <p:nvPr/>
        </p:nvSpPr>
        <p:spPr>
          <a:xfrm>
            <a:off x="841648" y="2845607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D21748-8809-7E74-D597-E4172AF4D985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5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5C4F09-9BEF-82B9-3080-A600E8BB2064}"/>
                  </a:ext>
                </a:extLst>
              </p:cNvPr>
              <p:cNvSpPr txBox="1"/>
              <p:nvPr/>
            </p:nvSpPr>
            <p:spPr>
              <a:xfrm>
                <a:off x="1909823" y="2055123"/>
                <a:ext cx="3384196" cy="1133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5C4F09-9BEF-82B9-3080-A600E8BB2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823" y="2055123"/>
                <a:ext cx="3384196" cy="11335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Hexagon 5">
            <a:extLst>
              <a:ext uri="{FF2B5EF4-FFF2-40B4-BE49-F238E27FC236}">
                <a16:creationId xmlns:a16="http://schemas.microsoft.com/office/drawing/2014/main" id="{90713012-9618-4683-5F03-703C284003FE}"/>
              </a:ext>
            </a:extLst>
          </p:cNvPr>
          <p:cNvSpPr/>
          <p:nvPr/>
        </p:nvSpPr>
        <p:spPr>
          <a:xfrm>
            <a:off x="-1603191" y="432150"/>
            <a:ext cx="7517854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Lucas-</a:t>
            </a:r>
            <a:r>
              <a:rPr lang="en-US" sz="4500" dirty="0" err="1">
                <a:latin typeface="Bahnschrift SemiBold SemiConden" panose="020B0502040204020203" pitchFamily="34" charset="0"/>
              </a:rPr>
              <a:t>Kanade</a:t>
            </a:r>
            <a:endParaRPr lang="en-US" sz="45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55FD113-D892-6E26-040A-F9D6724494F3}"/>
              </a:ext>
            </a:extLst>
          </p:cNvPr>
          <p:cNvSpPr/>
          <p:nvPr/>
        </p:nvSpPr>
        <p:spPr>
          <a:xfrm>
            <a:off x="5688181" y="2549573"/>
            <a:ext cx="1296364" cy="1446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60949-D172-F441-A6F2-03E3F5EB2064}"/>
                  </a:ext>
                </a:extLst>
              </p:cNvPr>
              <p:cNvSpPr txBox="1"/>
              <p:nvPr/>
            </p:nvSpPr>
            <p:spPr>
              <a:xfrm>
                <a:off x="7905509" y="2429552"/>
                <a:ext cx="130785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𝐴𝑑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60949-D172-F441-A6F2-03E3F5EB2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509" y="2429552"/>
                <a:ext cx="1307859" cy="384721"/>
              </a:xfrm>
              <a:prstGeom prst="rect">
                <a:avLst/>
              </a:prstGeom>
              <a:blipFill>
                <a:blip r:embed="rId3"/>
                <a:stretch>
                  <a:fillRect l="-5607" r="-467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Hexagon 9">
            <a:extLst>
              <a:ext uri="{FF2B5EF4-FFF2-40B4-BE49-F238E27FC236}">
                <a16:creationId xmlns:a16="http://schemas.microsoft.com/office/drawing/2014/main" id="{2F3B9AA1-D67A-EC53-6DCC-781AA4FFFB5C}"/>
              </a:ext>
            </a:extLst>
          </p:cNvPr>
          <p:cNvSpPr/>
          <p:nvPr/>
        </p:nvSpPr>
        <p:spPr>
          <a:xfrm>
            <a:off x="911095" y="3446173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75F119-9343-D0CE-E357-BACD5DB01C79}"/>
                  </a:ext>
                </a:extLst>
              </p:cNvPr>
              <p:cNvSpPr txBox="1"/>
              <p:nvPr/>
            </p:nvSpPr>
            <p:spPr>
              <a:xfrm>
                <a:off x="1799953" y="3429000"/>
                <a:ext cx="9072819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Bahnschrift Light SemiCondensed" panose="020B0502040204020203" pitchFamily="34" charset="0"/>
                  </a:rPr>
                  <a:t>Lucas-</a:t>
                </a:r>
                <a:r>
                  <a:rPr lang="en-US" sz="2300" dirty="0" err="1">
                    <a:latin typeface="Bahnschrift Light SemiCondensed" panose="020B0502040204020203" pitchFamily="34" charset="0"/>
                  </a:rPr>
                  <a:t>Kanade</a:t>
                </a:r>
                <a:r>
                  <a:rPr lang="en-US" sz="2300" dirty="0">
                    <a:latin typeface="Bahnschrift Light SemiCondensed" panose="020B0502040204020203" pitchFamily="34" charset="0"/>
                  </a:rPr>
                  <a:t>: The best u, v are the ones that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75F119-9343-D0CE-E357-BACD5DB0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953" y="3429000"/>
                <a:ext cx="9072819" cy="446276"/>
              </a:xfrm>
              <a:prstGeom prst="rect">
                <a:avLst/>
              </a:prstGeom>
              <a:blipFill>
                <a:blip r:embed="rId4"/>
                <a:stretch>
                  <a:fillRect l="-940" t="-12329"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B63559-44E0-0A73-9241-77E657A4480D}"/>
                  </a:ext>
                </a:extLst>
              </p:cNvPr>
              <p:cNvSpPr txBox="1"/>
              <p:nvPr/>
            </p:nvSpPr>
            <p:spPr>
              <a:xfrm>
                <a:off x="2462514" y="3987141"/>
                <a:ext cx="69042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B63559-44E0-0A73-9241-77E657A44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514" y="3987141"/>
                <a:ext cx="690429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7E6B52-D3DE-6F7D-FC68-D0AA7E17C957}"/>
                  </a:ext>
                </a:extLst>
              </p:cNvPr>
              <p:cNvSpPr txBox="1"/>
              <p:nvPr/>
            </p:nvSpPr>
            <p:spPr>
              <a:xfrm>
                <a:off x="2236032" y="4612028"/>
                <a:ext cx="6904298" cy="14736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7E6B52-D3DE-6F7D-FC68-D0AA7E17C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32" y="4612028"/>
                <a:ext cx="6904298" cy="1473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9558CC32-8090-9005-082A-F893EE4C5709}"/>
              </a:ext>
            </a:extLst>
          </p:cNvPr>
          <p:cNvSpPr/>
          <p:nvPr/>
        </p:nvSpPr>
        <p:spPr>
          <a:xfrm>
            <a:off x="2339051" y="4022975"/>
            <a:ext cx="972273" cy="1851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9A41F76-9709-7CCB-2E61-78C76C9ED0BF}"/>
              </a:ext>
            </a:extLst>
          </p:cNvPr>
          <p:cNvSpPr/>
          <p:nvPr/>
        </p:nvSpPr>
        <p:spPr>
          <a:xfrm>
            <a:off x="2339050" y="5256266"/>
            <a:ext cx="972273" cy="1851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F5CB54-9890-0861-6849-22304326BB62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8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CB1FC42F-E8EE-EE4E-16B2-AAF1E07556F3}"/>
              </a:ext>
            </a:extLst>
          </p:cNvPr>
          <p:cNvSpPr/>
          <p:nvPr/>
        </p:nvSpPr>
        <p:spPr>
          <a:xfrm>
            <a:off x="-1603191" y="432150"/>
            <a:ext cx="7517854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Lucas-</a:t>
            </a:r>
            <a:r>
              <a:rPr lang="en-US" sz="4500" dirty="0" err="1">
                <a:latin typeface="Bahnschrift SemiBold SemiConden" panose="020B0502040204020203" pitchFamily="34" charset="0"/>
              </a:rPr>
              <a:t>Kanade</a:t>
            </a:r>
            <a:endParaRPr lang="en-US" sz="4500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0D9C832-8447-7BAA-45F7-81B6576A98ED}"/>
              </a:ext>
            </a:extLst>
          </p:cNvPr>
          <p:cNvSpPr/>
          <p:nvPr/>
        </p:nvSpPr>
        <p:spPr>
          <a:xfrm>
            <a:off x="1107865" y="2258466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FC9DA-265C-5CA8-4BCB-B72C1B6D3050}"/>
              </a:ext>
            </a:extLst>
          </p:cNvPr>
          <p:cNvSpPr txBox="1"/>
          <p:nvPr/>
        </p:nvSpPr>
        <p:spPr>
          <a:xfrm>
            <a:off x="2096750" y="2273265"/>
            <a:ext cx="90728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Problem: If we apply this to all pixels =&gt; Large computational weight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596071-ED05-6A37-2948-F12BBD071AF2}"/>
              </a:ext>
            </a:extLst>
          </p:cNvPr>
          <p:cNvSpPr/>
          <p:nvPr/>
        </p:nvSpPr>
        <p:spPr>
          <a:xfrm>
            <a:off x="1107865" y="3912243"/>
            <a:ext cx="1751082" cy="682906"/>
          </a:xfrm>
          <a:prstGeom prst="rect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23D350-98B4-7573-03BD-C00B08ACB1C1}"/>
              </a:ext>
            </a:extLst>
          </p:cNvPr>
          <p:cNvSpPr/>
          <p:nvPr/>
        </p:nvSpPr>
        <p:spPr>
          <a:xfrm>
            <a:off x="3748822" y="3912243"/>
            <a:ext cx="1751082" cy="682906"/>
          </a:xfrm>
          <a:prstGeom prst="rect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ROI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028D5E-656B-4DCC-9503-E361F9DC5E53}"/>
              </a:ext>
            </a:extLst>
          </p:cNvPr>
          <p:cNvSpPr/>
          <p:nvPr/>
        </p:nvSpPr>
        <p:spPr>
          <a:xfrm>
            <a:off x="6389779" y="3912243"/>
            <a:ext cx="1751082" cy="682906"/>
          </a:xfrm>
          <a:prstGeom prst="rect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Points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D40EA9-82DA-874B-9B5C-D7A6D514178A}"/>
              </a:ext>
            </a:extLst>
          </p:cNvPr>
          <p:cNvSpPr/>
          <p:nvPr/>
        </p:nvSpPr>
        <p:spPr>
          <a:xfrm>
            <a:off x="9030736" y="3912243"/>
            <a:ext cx="1751082" cy="682906"/>
          </a:xfrm>
          <a:prstGeom prst="rect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(u, v)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27FC-B758-F6D5-1814-BC96C83340D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58947" y="4253696"/>
            <a:ext cx="8898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195D79-40A4-9763-BB12-6855AAA21D75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499904" y="4253696"/>
            <a:ext cx="8898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6317FA-75CB-654F-3E9D-32107769CC2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8140861" y="4253696"/>
            <a:ext cx="8898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E52E8-C4AB-60D4-1C2D-3E1D41BD68CD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415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64CDDD9F-07B6-EE34-00C9-167716E1580E}"/>
              </a:ext>
            </a:extLst>
          </p:cNvPr>
          <p:cNvSpPr/>
          <p:nvPr/>
        </p:nvSpPr>
        <p:spPr>
          <a:xfrm>
            <a:off x="-1603191" y="432150"/>
            <a:ext cx="5388113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 Key points</a:t>
            </a:r>
            <a:endParaRPr lang="en-US" sz="4500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DF5E946-6717-2E7A-0401-945DEA51CD37}"/>
              </a:ext>
            </a:extLst>
          </p:cNvPr>
          <p:cNvSpPr/>
          <p:nvPr/>
        </p:nvSpPr>
        <p:spPr>
          <a:xfrm>
            <a:off x="887945" y="2207682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72E12-A45E-A26D-555F-FF76E852CC27}"/>
              </a:ext>
            </a:extLst>
          </p:cNvPr>
          <p:cNvSpPr txBox="1"/>
          <p:nvPr/>
        </p:nvSpPr>
        <p:spPr>
          <a:xfrm>
            <a:off x="1776803" y="2190509"/>
            <a:ext cx="90728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Key points are groups of pixels that are repeatable and distinctive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B416AD2C-4A5C-E7C8-AC0A-CD2914992A99}"/>
              </a:ext>
            </a:extLst>
          </p:cNvPr>
          <p:cNvSpPr/>
          <p:nvPr/>
        </p:nvSpPr>
        <p:spPr>
          <a:xfrm>
            <a:off x="887945" y="3054860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2FE5-543A-1583-0ED8-4F51C31940A4}"/>
              </a:ext>
            </a:extLst>
          </p:cNvPr>
          <p:cNvSpPr txBox="1"/>
          <p:nvPr/>
        </p:nvSpPr>
        <p:spPr>
          <a:xfrm>
            <a:off x="1776803" y="3037687"/>
            <a:ext cx="90728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Key points should be invariant to image transformation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41EA2BA5-BF56-AB72-C6DD-28EE8ACA5B58}"/>
              </a:ext>
            </a:extLst>
          </p:cNvPr>
          <p:cNvSpPr/>
          <p:nvPr/>
        </p:nvSpPr>
        <p:spPr>
          <a:xfrm>
            <a:off x="4143738" y="4213184"/>
            <a:ext cx="2500131" cy="14236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0D2C2A-BEAF-FC37-1A96-FC0A9EEC8DDE}"/>
              </a:ext>
            </a:extLst>
          </p:cNvPr>
          <p:cNvSpPr/>
          <p:nvPr/>
        </p:nvSpPr>
        <p:spPr>
          <a:xfrm>
            <a:off x="4039565" y="4456253"/>
            <a:ext cx="243068" cy="219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6DEE9E-BEE4-470A-1F96-B99A964A50C1}"/>
              </a:ext>
            </a:extLst>
          </p:cNvPr>
          <p:cNvSpPr/>
          <p:nvPr/>
        </p:nvSpPr>
        <p:spPr>
          <a:xfrm>
            <a:off x="4327002" y="4081040"/>
            <a:ext cx="243068" cy="219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FD6670-E618-449D-EA7B-A15BE1C573DA}"/>
              </a:ext>
            </a:extLst>
          </p:cNvPr>
          <p:cNvSpPr/>
          <p:nvPr/>
        </p:nvSpPr>
        <p:spPr>
          <a:xfrm>
            <a:off x="6191678" y="4456252"/>
            <a:ext cx="243068" cy="219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7FD95D-7E91-F71A-F10E-7FA6D354D580}"/>
              </a:ext>
            </a:extLst>
          </p:cNvPr>
          <p:cNvSpPr/>
          <p:nvPr/>
        </p:nvSpPr>
        <p:spPr>
          <a:xfrm>
            <a:off x="6504974" y="4103224"/>
            <a:ext cx="243068" cy="219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292C89-FDB1-A1CE-4656-DB3530EAD016}"/>
              </a:ext>
            </a:extLst>
          </p:cNvPr>
          <p:cNvSpPr/>
          <p:nvPr/>
        </p:nvSpPr>
        <p:spPr>
          <a:xfrm>
            <a:off x="6189748" y="5491237"/>
            <a:ext cx="243068" cy="219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1CE657-24E7-76F7-EE76-09F107512321}"/>
              </a:ext>
            </a:extLst>
          </p:cNvPr>
          <p:cNvSpPr/>
          <p:nvPr/>
        </p:nvSpPr>
        <p:spPr>
          <a:xfrm>
            <a:off x="6528124" y="5175812"/>
            <a:ext cx="243068" cy="219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FDB7CC-D12B-FB38-7AC7-EBBF723ADAF3}"/>
              </a:ext>
            </a:extLst>
          </p:cNvPr>
          <p:cNvSpPr/>
          <p:nvPr/>
        </p:nvSpPr>
        <p:spPr>
          <a:xfrm>
            <a:off x="4016415" y="5491236"/>
            <a:ext cx="243068" cy="219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E7AA4B-F770-ABF0-05CB-BE0F89971CF3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04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D2FC8-3F7C-4871-58BE-BA6633C26DBC}"/>
              </a:ext>
            </a:extLst>
          </p:cNvPr>
          <p:cNvSpPr txBox="1"/>
          <p:nvPr/>
        </p:nvSpPr>
        <p:spPr>
          <a:xfrm>
            <a:off x="1788378" y="1901564"/>
            <a:ext cx="90728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Using Harris Algorithm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B764A-3E75-3547-2FB6-9F4307F222A2}"/>
              </a:ext>
            </a:extLst>
          </p:cNvPr>
          <p:cNvSpPr/>
          <p:nvPr/>
        </p:nvSpPr>
        <p:spPr>
          <a:xfrm>
            <a:off x="2690362" y="2582338"/>
            <a:ext cx="1751082" cy="682906"/>
          </a:xfrm>
          <a:prstGeom prst="rect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DA0A5-241E-8607-E00E-1B1BD328B2B2}"/>
              </a:ext>
            </a:extLst>
          </p:cNvPr>
          <p:cNvSpPr/>
          <p:nvPr/>
        </p:nvSpPr>
        <p:spPr>
          <a:xfrm>
            <a:off x="5331319" y="2582338"/>
            <a:ext cx="1751082" cy="682906"/>
          </a:xfrm>
          <a:prstGeom prst="rect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A6E5B4-C39A-35FE-2DC3-F499823A15EC}"/>
              </a:ext>
            </a:extLst>
          </p:cNvPr>
          <p:cNvSpPr/>
          <p:nvPr/>
        </p:nvSpPr>
        <p:spPr>
          <a:xfrm>
            <a:off x="7972276" y="2582338"/>
            <a:ext cx="1751082" cy="682906"/>
          </a:xfrm>
          <a:prstGeom prst="rect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EEB0A8-6055-8C42-5AA2-1244C9E6447F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441444" y="2923791"/>
            <a:ext cx="8898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13DC93-2871-8A73-525C-0A0D84E6D66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082401" y="2923791"/>
            <a:ext cx="8898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5FDC62E-A78F-7AB9-2265-9E0413EA0542}"/>
              </a:ext>
            </a:extLst>
          </p:cNvPr>
          <p:cNvSpPr/>
          <p:nvPr/>
        </p:nvSpPr>
        <p:spPr>
          <a:xfrm>
            <a:off x="2859223" y="3641421"/>
            <a:ext cx="5775767" cy="1944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A99BFA-E540-7C65-05CA-D137B0C34306}"/>
              </a:ext>
            </a:extLst>
          </p:cNvPr>
          <p:cNvCxnSpPr/>
          <p:nvPr/>
        </p:nvCxnSpPr>
        <p:spPr>
          <a:xfrm>
            <a:off x="5926238" y="4845188"/>
            <a:ext cx="1747778" cy="393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0EDD30-8A76-2FB6-E121-2BEF233F7936}"/>
              </a:ext>
            </a:extLst>
          </p:cNvPr>
          <p:cNvCxnSpPr/>
          <p:nvPr/>
        </p:nvCxnSpPr>
        <p:spPr>
          <a:xfrm flipV="1">
            <a:off x="7674016" y="4092834"/>
            <a:ext cx="0" cy="1145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Hexagon 21">
            <a:extLst>
              <a:ext uri="{FF2B5EF4-FFF2-40B4-BE49-F238E27FC236}">
                <a16:creationId xmlns:a16="http://schemas.microsoft.com/office/drawing/2014/main" id="{3884902E-9646-4286-CAE0-259CDAC83112}"/>
              </a:ext>
            </a:extLst>
          </p:cNvPr>
          <p:cNvSpPr/>
          <p:nvPr/>
        </p:nvSpPr>
        <p:spPr>
          <a:xfrm>
            <a:off x="-1603191" y="432150"/>
            <a:ext cx="7517854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Key points</a:t>
            </a:r>
            <a:endParaRPr lang="en-US" sz="4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B73A23-A0A4-FCD9-9BA0-8625C6CCA3AF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905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405B98-5EEC-AE47-CE2F-6AC9CB2BCF1F}"/>
                  </a:ext>
                </a:extLst>
              </p:cNvPr>
              <p:cNvSpPr txBox="1"/>
              <p:nvPr/>
            </p:nvSpPr>
            <p:spPr>
              <a:xfrm>
                <a:off x="1275076" y="1755701"/>
                <a:ext cx="9072819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405B98-5EEC-AE47-CE2F-6AC9CB2BC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76" y="1755701"/>
                <a:ext cx="9072819" cy="9494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exagon 4">
            <a:extLst>
              <a:ext uri="{FF2B5EF4-FFF2-40B4-BE49-F238E27FC236}">
                <a16:creationId xmlns:a16="http://schemas.microsoft.com/office/drawing/2014/main" id="{C551E9F4-9A1C-5436-3785-498020B8F392}"/>
              </a:ext>
            </a:extLst>
          </p:cNvPr>
          <p:cNvSpPr/>
          <p:nvPr/>
        </p:nvSpPr>
        <p:spPr>
          <a:xfrm>
            <a:off x="-1603192" y="432150"/>
            <a:ext cx="8038715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Corners as Key points</a:t>
            </a:r>
            <a:endParaRPr lang="en-US" sz="4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3ABD7A-7424-E873-E296-5D74FD4409FC}"/>
              </a:ext>
            </a:extLst>
          </p:cNvPr>
          <p:cNvSpPr/>
          <p:nvPr/>
        </p:nvSpPr>
        <p:spPr>
          <a:xfrm>
            <a:off x="1275076" y="2746094"/>
            <a:ext cx="1751082" cy="682906"/>
          </a:xfrm>
          <a:prstGeom prst="rect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39F137-7CDB-6A18-CE9A-97FD304DB398}"/>
              </a:ext>
            </a:extLst>
          </p:cNvPr>
          <p:cNvSpPr/>
          <p:nvPr/>
        </p:nvSpPr>
        <p:spPr>
          <a:xfrm>
            <a:off x="3916033" y="2746094"/>
            <a:ext cx="1751082" cy="682906"/>
          </a:xfrm>
          <a:prstGeom prst="rect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259EDA-0496-AEED-AADF-125E6024EE37}"/>
              </a:ext>
            </a:extLst>
          </p:cNvPr>
          <p:cNvSpPr/>
          <p:nvPr/>
        </p:nvSpPr>
        <p:spPr>
          <a:xfrm>
            <a:off x="6556990" y="2746094"/>
            <a:ext cx="1751082" cy="682906"/>
          </a:xfrm>
          <a:prstGeom prst="rect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A0BFD3-75AD-2C23-43B4-9EA68575711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26158" y="3087547"/>
            <a:ext cx="8898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D646E3-CACA-2B6D-1442-1612A60096A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667115" y="3087547"/>
            <a:ext cx="8898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AA1A5-F066-02E8-52DA-0FB1AA36F5BE}"/>
              </a:ext>
            </a:extLst>
          </p:cNvPr>
          <p:cNvSpPr/>
          <p:nvPr/>
        </p:nvSpPr>
        <p:spPr>
          <a:xfrm>
            <a:off x="9197947" y="2743200"/>
            <a:ext cx="1751082" cy="6829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 Image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59535-7815-B2D1-E391-5BAA00AD0240}"/>
              </a:ext>
            </a:extLst>
          </p:cNvPr>
          <p:cNvCxnSpPr>
            <a:endCxn id="11" idx="1"/>
          </p:cNvCxnSpPr>
          <p:nvPr/>
        </p:nvCxnSpPr>
        <p:spPr>
          <a:xfrm>
            <a:off x="8308072" y="3084653"/>
            <a:ext cx="8898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BC00D88-1147-21D3-2BEE-4EBF6C0D3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25" y="3469966"/>
            <a:ext cx="3445150" cy="26693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B3AF0-EBDC-29EE-8C20-ECA0D64B8D31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76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405B98-5EEC-AE47-CE2F-6AC9CB2BCF1F}"/>
                  </a:ext>
                </a:extLst>
              </p:cNvPr>
              <p:cNvSpPr txBox="1"/>
              <p:nvPr/>
            </p:nvSpPr>
            <p:spPr>
              <a:xfrm>
                <a:off x="1275076" y="1755701"/>
                <a:ext cx="9072819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405B98-5EEC-AE47-CE2F-6AC9CB2BC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76" y="1755701"/>
                <a:ext cx="9072819" cy="9494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exagon 4">
            <a:extLst>
              <a:ext uri="{FF2B5EF4-FFF2-40B4-BE49-F238E27FC236}">
                <a16:creationId xmlns:a16="http://schemas.microsoft.com/office/drawing/2014/main" id="{C551E9F4-9A1C-5436-3785-498020B8F392}"/>
              </a:ext>
            </a:extLst>
          </p:cNvPr>
          <p:cNvSpPr/>
          <p:nvPr/>
        </p:nvSpPr>
        <p:spPr>
          <a:xfrm>
            <a:off x="-1603192" y="432150"/>
            <a:ext cx="8038715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Corners as Key points</a:t>
            </a:r>
            <a:endParaRPr lang="en-US" sz="4500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3C6CB2E0-DDBD-2928-3FA0-8F9D78DDD553}"/>
              </a:ext>
            </a:extLst>
          </p:cNvPr>
          <p:cNvSpPr/>
          <p:nvPr/>
        </p:nvSpPr>
        <p:spPr>
          <a:xfrm>
            <a:off x="5765186" y="2743200"/>
            <a:ext cx="92597" cy="81022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0588BC-FC95-F133-EA94-DC085CC0C665}"/>
                  </a:ext>
                </a:extLst>
              </p:cNvPr>
              <p:cNvSpPr txBox="1"/>
              <p:nvPr/>
            </p:nvSpPr>
            <p:spPr>
              <a:xfrm>
                <a:off x="1275074" y="3678159"/>
                <a:ext cx="9072819" cy="62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0588BC-FC95-F133-EA94-DC085CC0C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74" y="3678159"/>
                <a:ext cx="9072819" cy="621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54E445-668F-41D0-2780-8C0F2E6D82DE}"/>
                  </a:ext>
                </a:extLst>
              </p:cNvPr>
              <p:cNvSpPr txBox="1"/>
              <p:nvPr/>
            </p:nvSpPr>
            <p:spPr>
              <a:xfrm>
                <a:off x="1559590" y="4424342"/>
                <a:ext cx="9072819" cy="102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3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3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3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54E445-668F-41D0-2780-8C0F2E6D8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90" y="4424342"/>
                <a:ext cx="9072819" cy="10298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BA2B24C-4C37-BD7F-31FB-58687B9CA636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22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89D19217-1F1F-7C45-9F6A-855ECDFB1ED9}"/>
              </a:ext>
            </a:extLst>
          </p:cNvPr>
          <p:cNvSpPr/>
          <p:nvPr/>
        </p:nvSpPr>
        <p:spPr>
          <a:xfrm>
            <a:off x="-1603192" y="432150"/>
            <a:ext cx="8038715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Corners as Key points</a:t>
            </a:r>
            <a:endParaRPr lang="en-US" sz="4500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2EAF55C9-B1C5-62F4-B2F0-E1386DA485B2}"/>
              </a:ext>
            </a:extLst>
          </p:cNvPr>
          <p:cNvSpPr/>
          <p:nvPr/>
        </p:nvSpPr>
        <p:spPr>
          <a:xfrm>
            <a:off x="899520" y="1918737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72BB7-4A8A-EF48-E7DC-4D54226CEDA4}"/>
              </a:ext>
            </a:extLst>
          </p:cNvPr>
          <p:cNvSpPr txBox="1"/>
          <p:nvPr/>
        </p:nvSpPr>
        <p:spPr>
          <a:xfrm>
            <a:off x="1788378" y="1901564"/>
            <a:ext cx="90728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Tomashi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16AE2F-2B93-C17D-1F4E-8866156412A7}"/>
                  </a:ext>
                </a:extLst>
              </p:cNvPr>
              <p:cNvSpPr txBox="1"/>
              <p:nvPr/>
            </p:nvSpPr>
            <p:spPr>
              <a:xfrm>
                <a:off x="1440296" y="2496154"/>
                <a:ext cx="3533271" cy="879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16AE2F-2B93-C17D-1F4E-886615641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296" y="2496154"/>
                <a:ext cx="3533271" cy="879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3E424C-2811-0E1F-74B8-D974CCFD771C}"/>
                  </a:ext>
                </a:extLst>
              </p:cNvPr>
              <p:cNvSpPr txBox="1"/>
              <p:nvPr/>
            </p:nvSpPr>
            <p:spPr>
              <a:xfrm>
                <a:off x="1440295" y="3664887"/>
                <a:ext cx="353327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3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3E424C-2811-0E1F-74B8-D974CCFD7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295" y="3664887"/>
                <a:ext cx="3533271" cy="446276"/>
              </a:xfrm>
              <a:prstGeom prst="rect">
                <a:avLst/>
              </a:prstGeom>
              <a:blipFill>
                <a:blip r:embed="rId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7E4739-D4C7-BBDE-202E-03DAFD492F5A}"/>
                  </a:ext>
                </a:extLst>
              </p:cNvPr>
              <p:cNvSpPr txBox="1"/>
              <p:nvPr/>
            </p:nvSpPr>
            <p:spPr>
              <a:xfrm>
                <a:off x="1644781" y="4510161"/>
                <a:ext cx="4451219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Bahnschrift Light SemiCondensed" panose="020B0502040204020203" pitchFamily="34" charset="0"/>
                  </a:rPr>
                  <a:t>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Bahnschrift Light SemiCondensed" panose="020B0502040204020203" pitchFamily="34" charset="0"/>
                  </a:rPr>
                  <a:t> are eigenvalues of M, k is an empirical constant with value </a:t>
                </a:r>
              </a:p>
              <a:p>
                <a:r>
                  <a:rPr lang="en-US" sz="2300" dirty="0">
                    <a:latin typeface="Bahnschrift Light SemiCondensed" panose="020B0502040204020203" pitchFamily="34" charset="0"/>
                  </a:rPr>
                  <a:t>0.04-0.06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7E4739-D4C7-BBDE-202E-03DAFD49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81" y="4510161"/>
                <a:ext cx="4451219" cy="1154162"/>
              </a:xfrm>
              <a:prstGeom prst="rect">
                <a:avLst/>
              </a:prstGeom>
              <a:blipFill>
                <a:blip r:embed="rId4"/>
                <a:stretch>
                  <a:fillRect l="-2055" t="-47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9E527A4-A860-6D65-52A2-A6C94C91B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786" y="2123633"/>
            <a:ext cx="4966694" cy="33594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40C1BB-03C5-3335-6870-A4FB5782BDED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434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3E969D-96DF-0FA4-CEE0-EDC4AE5CF34F}"/>
              </a:ext>
            </a:extLst>
          </p:cNvPr>
          <p:cNvSpPr/>
          <p:nvPr/>
        </p:nvSpPr>
        <p:spPr>
          <a:xfrm>
            <a:off x="419884" y="2040544"/>
            <a:ext cx="7321081" cy="4162961"/>
          </a:xfrm>
          <a:prstGeom prst="rect">
            <a:avLst/>
          </a:prstGeom>
          <a:solidFill>
            <a:srgbClr val="E9E8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635DEFB-6D50-28FE-25FF-D922C191F97D}"/>
              </a:ext>
            </a:extLst>
          </p:cNvPr>
          <p:cNvSpPr/>
          <p:nvPr/>
        </p:nvSpPr>
        <p:spPr>
          <a:xfrm>
            <a:off x="-1603192" y="432150"/>
            <a:ext cx="7321081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Introduction</a:t>
            </a:r>
            <a:endParaRPr lang="en-US" sz="4500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93FF360-F2C5-A477-178F-DC98C1D23E5B}"/>
              </a:ext>
            </a:extLst>
          </p:cNvPr>
          <p:cNvSpPr/>
          <p:nvPr/>
        </p:nvSpPr>
        <p:spPr>
          <a:xfrm>
            <a:off x="1371950" y="3428999"/>
            <a:ext cx="2708475" cy="2366663"/>
          </a:xfrm>
          <a:prstGeom prst="hexagon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E097853-E8B3-F81F-0EAD-75B3F88E06CE}"/>
              </a:ext>
            </a:extLst>
          </p:cNvPr>
          <p:cNvSpPr/>
          <p:nvPr/>
        </p:nvSpPr>
        <p:spPr>
          <a:xfrm>
            <a:off x="4821054" y="3428998"/>
            <a:ext cx="2708475" cy="2366663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D11996-A231-507C-1741-ECE00B422B67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9D1867-8454-B299-8305-3B27C0F97ACD}"/>
              </a:ext>
            </a:extLst>
          </p:cNvPr>
          <p:cNvSpPr txBox="1"/>
          <p:nvPr/>
        </p:nvSpPr>
        <p:spPr>
          <a:xfrm>
            <a:off x="918500" y="2324425"/>
            <a:ext cx="4479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Bahnschrift SemiBold SemiConden" panose="020B0502040204020203" pitchFamily="34" charset="0"/>
              </a:rPr>
              <a:t>Face detection in real life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B5E83D-7583-676A-A75C-A911D542D0B7}"/>
              </a:ext>
            </a:extLst>
          </p:cNvPr>
          <p:cNvCxnSpPr/>
          <p:nvPr/>
        </p:nvCxnSpPr>
        <p:spPr>
          <a:xfrm>
            <a:off x="1002889" y="2878423"/>
            <a:ext cx="3931920" cy="0"/>
          </a:xfrm>
          <a:prstGeom prst="line">
            <a:avLst/>
          </a:prstGeom>
          <a:ln w="38100">
            <a:solidFill>
              <a:srgbClr val="182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exagon 21">
            <a:extLst>
              <a:ext uri="{FF2B5EF4-FFF2-40B4-BE49-F238E27FC236}">
                <a16:creationId xmlns:a16="http://schemas.microsoft.com/office/drawing/2014/main" id="{46985120-EE67-3457-A9B2-09A71B192F4B}"/>
              </a:ext>
            </a:extLst>
          </p:cNvPr>
          <p:cNvSpPr/>
          <p:nvPr/>
        </p:nvSpPr>
        <p:spPr>
          <a:xfrm>
            <a:off x="8270158" y="3402175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33361A9E-1E86-4C40-07E2-FD9C047F92BE}"/>
              </a:ext>
            </a:extLst>
          </p:cNvPr>
          <p:cNvSpPr/>
          <p:nvPr/>
        </p:nvSpPr>
        <p:spPr>
          <a:xfrm>
            <a:off x="8270158" y="4217488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135498-8B99-75CA-8E9D-CC5564CC5CD6}"/>
              </a:ext>
            </a:extLst>
          </p:cNvPr>
          <p:cNvSpPr txBox="1"/>
          <p:nvPr/>
        </p:nvSpPr>
        <p:spPr>
          <a:xfrm>
            <a:off x="9076404" y="3402175"/>
            <a:ext cx="1995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Popular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D6733B-2C0C-9B4C-B41C-A4A7D98C60C3}"/>
              </a:ext>
            </a:extLst>
          </p:cNvPr>
          <p:cNvSpPr txBox="1"/>
          <p:nvPr/>
        </p:nvSpPr>
        <p:spPr>
          <a:xfrm>
            <a:off x="9076404" y="4217488"/>
            <a:ext cx="25858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Diverse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6F249C-8AA7-5386-01F8-A5194332BA83}"/>
              </a:ext>
            </a:extLst>
          </p:cNvPr>
          <p:cNvSpPr/>
          <p:nvPr/>
        </p:nvSpPr>
        <p:spPr>
          <a:xfrm>
            <a:off x="10286141" y="6550223"/>
            <a:ext cx="190585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Image Source: Google</a:t>
            </a:r>
            <a:endParaRPr lang="en-US" sz="14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331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93262266-B371-D9D0-BC36-2136B4523EC6}"/>
              </a:ext>
            </a:extLst>
          </p:cNvPr>
          <p:cNvSpPr/>
          <p:nvPr/>
        </p:nvSpPr>
        <p:spPr>
          <a:xfrm>
            <a:off x="-1603192" y="432150"/>
            <a:ext cx="8038715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 Corners as Key points</a:t>
            </a:r>
            <a:endParaRPr lang="en-US" sz="4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CE633-7073-4C23-804B-8C9190705B50}"/>
              </a:ext>
            </a:extLst>
          </p:cNvPr>
          <p:cNvSpPr/>
          <p:nvPr/>
        </p:nvSpPr>
        <p:spPr>
          <a:xfrm>
            <a:off x="905170" y="1850479"/>
            <a:ext cx="10125503" cy="4376701"/>
          </a:xfrm>
          <a:prstGeom prst="rect">
            <a:avLst/>
          </a:prstGeom>
          <a:solidFill>
            <a:srgbClr val="E9E8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F0EA0-A9F6-7FB8-0F23-7C076BBD1F97}"/>
              </a:ext>
            </a:extLst>
          </p:cNvPr>
          <p:cNvSpPr txBox="1"/>
          <p:nvPr/>
        </p:nvSpPr>
        <p:spPr>
          <a:xfrm>
            <a:off x="1309868" y="2203817"/>
            <a:ext cx="95722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corners = cv2.goodFeaturestoTrack(gray, </a:t>
            </a:r>
            <a:r>
              <a:rPr lang="en-US" sz="2300" dirty="0" err="1">
                <a:latin typeface="Bahnschrift Light SemiCondensed" panose="020B0502040204020203" pitchFamily="34" charset="0"/>
              </a:rPr>
              <a:t>maxCorners</a:t>
            </a:r>
            <a:r>
              <a:rPr lang="en-US" sz="2300" dirty="0">
                <a:latin typeface="Bahnschrift Light SemiCondensed" panose="020B0502040204020203" pitchFamily="34" charset="0"/>
              </a:rPr>
              <a:t>, </a:t>
            </a:r>
            <a:r>
              <a:rPr lang="en-US" sz="2300" dirty="0" err="1">
                <a:latin typeface="Bahnschrift Light SemiCondensed" panose="020B0502040204020203" pitchFamily="34" charset="0"/>
              </a:rPr>
              <a:t>qualityLevel</a:t>
            </a:r>
            <a:r>
              <a:rPr lang="en-US" sz="2300" dirty="0">
                <a:latin typeface="Bahnschrift Light SemiCondensed" panose="020B0502040204020203" pitchFamily="34" charset="0"/>
              </a:rPr>
              <a:t>, </a:t>
            </a:r>
            <a:r>
              <a:rPr lang="en-US" sz="2300" dirty="0" err="1">
                <a:latin typeface="Bahnschrift Light SemiCondensed" panose="020B0502040204020203" pitchFamily="34" charset="0"/>
              </a:rPr>
              <a:t>minDistance</a:t>
            </a:r>
            <a:r>
              <a:rPr lang="en-US" sz="2300" dirty="0">
                <a:latin typeface="Bahnschrift Light SemiCondensed" panose="020B0502040204020203" pitchFamily="34" charset="0"/>
              </a:rPr>
              <a:t>)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02FB0C2-0B46-971C-B14F-8603BBDDB68C}"/>
              </a:ext>
            </a:extLst>
          </p:cNvPr>
          <p:cNvSpPr/>
          <p:nvPr/>
        </p:nvSpPr>
        <p:spPr>
          <a:xfrm>
            <a:off x="1325301" y="2944942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0A820F1-879C-D980-F25A-2465C693CFAE}"/>
              </a:ext>
            </a:extLst>
          </p:cNvPr>
          <p:cNvSpPr/>
          <p:nvPr/>
        </p:nvSpPr>
        <p:spPr>
          <a:xfrm>
            <a:off x="1325301" y="3671859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557E118-A433-BE94-6F0D-4A95734E67BD}"/>
              </a:ext>
            </a:extLst>
          </p:cNvPr>
          <p:cNvSpPr/>
          <p:nvPr/>
        </p:nvSpPr>
        <p:spPr>
          <a:xfrm>
            <a:off x="1309868" y="4456085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03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BA521AE-CDA4-C659-BFB2-EE638B695E94}"/>
              </a:ext>
            </a:extLst>
          </p:cNvPr>
          <p:cNvSpPr/>
          <p:nvPr/>
        </p:nvSpPr>
        <p:spPr>
          <a:xfrm>
            <a:off x="1325301" y="5240311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ahnschrift SemiBold SemiConden" panose="020B0502040204020203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2275A-F666-50E1-35F5-236547CFB5C7}"/>
              </a:ext>
            </a:extLst>
          </p:cNvPr>
          <p:cNvSpPr txBox="1"/>
          <p:nvPr/>
        </p:nvSpPr>
        <p:spPr>
          <a:xfrm>
            <a:off x="2052578" y="2964756"/>
            <a:ext cx="74386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Bahnschrift Light SemiCondensed" panose="020B0502040204020203" pitchFamily="34" charset="0"/>
              </a:rPr>
              <a:t>gray: Gray Image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C9B1D-E4D7-C152-DD9E-7D8368B5F89F}"/>
              </a:ext>
            </a:extLst>
          </p:cNvPr>
          <p:cNvSpPr txBox="1"/>
          <p:nvPr/>
        </p:nvSpPr>
        <p:spPr>
          <a:xfrm>
            <a:off x="2052578" y="3686152"/>
            <a:ext cx="74386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latin typeface="Bahnschrift Light SemiCondensed" panose="020B0502040204020203" pitchFamily="34" charset="0"/>
              </a:rPr>
              <a:t>maxCorners</a:t>
            </a:r>
            <a:r>
              <a:rPr lang="en-US" sz="2300" dirty="0">
                <a:latin typeface="Bahnschrift Light SemiCondensed" panose="020B0502040204020203" pitchFamily="34" charset="0"/>
              </a:rPr>
              <a:t>: Maximum corner number to track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102A8-C6A9-5A3D-6F09-99CEC83B2005}"/>
              </a:ext>
            </a:extLst>
          </p:cNvPr>
          <p:cNvSpPr txBox="1"/>
          <p:nvPr/>
        </p:nvSpPr>
        <p:spPr>
          <a:xfrm>
            <a:off x="2052578" y="4475899"/>
            <a:ext cx="74386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latin typeface="Bahnschrift Light SemiCondensed" panose="020B0502040204020203" pitchFamily="34" charset="0"/>
              </a:rPr>
              <a:t>qualityLevel</a:t>
            </a:r>
            <a:r>
              <a:rPr lang="en-US" sz="2300" dirty="0">
                <a:latin typeface="Bahnschrift Light SemiCondensed" panose="020B0502040204020203" pitchFamily="34" charset="0"/>
              </a:rPr>
              <a:t>: Threshold to filter key 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59BBB-6C3D-0B97-C9FF-A8D4C87B111E}"/>
              </a:ext>
            </a:extLst>
          </p:cNvPr>
          <p:cNvSpPr txBox="1"/>
          <p:nvPr/>
        </p:nvSpPr>
        <p:spPr>
          <a:xfrm>
            <a:off x="2052578" y="5265646"/>
            <a:ext cx="74386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latin typeface="Bahnschrift Light SemiCondensed" panose="020B0502040204020203" pitchFamily="34" charset="0"/>
              </a:rPr>
              <a:t>minDistance</a:t>
            </a:r>
            <a:r>
              <a:rPr lang="en-US" sz="2300" dirty="0">
                <a:latin typeface="Bahnschrift Light SemiCondensed" panose="020B0502040204020203" pitchFamily="34" charset="0"/>
              </a:rPr>
              <a:t> : Minimum distance to be recognized as key points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1E7DD-4178-3D7F-C268-252C33A02F0C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89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5DBC01B-05C9-CDCD-8B57-78954875F75D}"/>
              </a:ext>
            </a:extLst>
          </p:cNvPr>
          <p:cNvSpPr/>
          <p:nvPr/>
        </p:nvSpPr>
        <p:spPr>
          <a:xfrm>
            <a:off x="-1603191" y="432150"/>
            <a:ext cx="10608296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</a:t>
            </a:r>
            <a:r>
              <a:rPr lang="en-US" sz="4500" dirty="0" err="1">
                <a:latin typeface="Bahnschrift SemiBold SemiConden" panose="020B0502040204020203" pitchFamily="34" charset="0"/>
              </a:rPr>
              <a:t>Kanade</a:t>
            </a:r>
            <a:r>
              <a:rPr lang="en-US" sz="4500" dirty="0">
                <a:latin typeface="Bahnschrift SemiBold SemiConden" panose="020B0502040204020203" pitchFamily="34" charset="0"/>
              </a:rPr>
              <a:t>-Lucas-Tomashi Tracker</a:t>
            </a:r>
            <a:endParaRPr lang="en-US" sz="4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D1EE52-992C-8F5A-FF48-8DF6780D2BED}"/>
              </a:ext>
            </a:extLst>
          </p:cNvPr>
          <p:cNvSpPr/>
          <p:nvPr/>
        </p:nvSpPr>
        <p:spPr>
          <a:xfrm>
            <a:off x="905170" y="1850479"/>
            <a:ext cx="10125503" cy="4376701"/>
          </a:xfrm>
          <a:prstGeom prst="rect">
            <a:avLst/>
          </a:prstGeom>
          <a:solidFill>
            <a:srgbClr val="E9E8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2B85D-441B-A240-A6C2-22B51D20F03F}"/>
              </a:ext>
            </a:extLst>
          </p:cNvPr>
          <p:cNvSpPr txBox="1"/>
          <p:nvPr/>
        </p:nvSpPr>
        <p:spPr>
          <a:xfrm>
            <a:off x="1309868" y="2203817"/>
            <a:ext cx="95722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0" dirty="0" err="1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cv.calcOpticalFlowPyrLK</a:t>
            </a:r>
            <a:r>
              <a:rPr lang="en-US" sz="2100" b="0" dirty="0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(</a:t>
            </a:r>
            <a:r>
              <a:rPr lang="en-US" sz="2100" b="0" dirty="0" err="1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prevImage</a:t>
            </a:r>
            <a:r>
              <a:rPr lang="en-US" sz="2100" b="0" dirty="0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, </a:t>
            </a:r>
            <a:r>
              <a:rPr lang="en-US" sz="2100" b="0" dirty="0" err="1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nextImage</a:t>
            </a:r>
            <a:r>
              <a:rPr lang="en-US" sz="2100" b="0" dirty="0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, </a:t>
            </a:r>
            <a:r>
              <a:rPr lang="en-US" sz="2100" b="0" dirty="0" err="1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prevPts</a:t>
            </a:r>
            <a:r>
              <a:rPr lang="en-US" sz="2100" b="0" dirty="0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, </a:t>
            </a:r>
            <a:r>
              <a:rPr lang="en-US" sz="2100" b="0" dirty="0" err="1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nextPts</a:t>
            </a:r>
            <a:r>
              <a:rPr lang="en-US" sz="2100" b="0" dirty="0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, </a:t>
            </a:r>
            <a:r>
              <a:rPr lang="en-US" sz="2100" b="0" dirty="0" err="1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maxLevel</a:t>
            </a:r>
            <a:r>
              <a:rPr lang="en-US" sz="2100" b="0" dirty="0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)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EE334EEA-35C9-1822-0F0A-3B504287B9CC}"/>
              </a:ext>
            </a:extLst>
          </p:cNvPr>
          <p:cNvSpPr/>
          <p:nvPr/>
        </p:nvSpPr>
        <p:spPr>
          <a:xfrm>
            <a:off x="1325301" y="2944942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66EDC942-74B6-3E11-A5B4-852E5A9E7911}"/>
              </a:ext>
            </a:extLst>
          </p:cNvPr>
          <p:cNvSpPr/>
          <p:nvPr/>
        </p:nvSpPr>
        <p:spPr>
          <a:xfrm>
            <a:off x="1325301" y="3671859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DB338CD6-C53F-7E64-73ED-A2FFC279C05C}"/>
              </a:ext>
            </a:extLst>
          </p:cNvPr>
          <p:cNvSpPr/>
          <p:nvPr/>
        </p:nvSpPr>
        <p:spPr>
          <a:xfrm>
            <a:off x="1309868" y="4456085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03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58F3BFB-BE83-CEAA-A8EF-69284E6910B9}"/>
              </a:ext>
            </a:extLst>
          </p:cNvPr>
          <p:cNvSpPr/>
          <p:nvPr/>
        </p:nvSpPr>
        <p:spPr>
          <a:xfrm>
            <a:off x="1325301" y="5240311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ahnschrift SemiBold SemiConden" panose="020B0502040204020203" pitchFamily="34" charset="0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F6B7D0-0C7A-F3E8-CFE3-C434795FDF1E}"/>
              </a:ext>
            </a:extLst>
          </p:cNvPr>
          <p:cNvSpPr txBox="1"/>
          <p:nvPr/>
        </p:nvSpPr>
        <p:spPr>
          <a:xfrm>
            <a:off x="2052578" y="2964756"/>
            <a:ext cx="74386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0" dirty="0" err="1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prevImage</a:t>
            </a:r>
            <a:r>
              <a:rPr lang="en-US" sz="2300" b="0" dirty="0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 </a:t>
            </a:r>
            <a:r>
              <a:rPr lang="en-US" sz="2300" dirty="0">
                <a:latin typeface="Bahnschrift Light SemiCondensed" panose="020B0502040204020203" pitchFamily="34" charset="0"/>
              </a:rPr>
              <a:t>: Image that we have key points coordinate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6D265-778C-27A2-471E-DAAAACBC2ED7}"/>
              </a:ext>
            </a:extLst>
          </p:cNvPr>
          <p:cNvSpPr txBox="1"/>
          <p:nvPr/>
        </p:nvSpPr>
        <p:spPr>
          <a:xfrm>
            <a:off x="2052577" y="3686152"/>
            <a:ext cx="79595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0" dirty="0" err="1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nextImage</a:t>
            </a:r>
            <a:r>
              <a:rPr lang="en-US" sz="2300" b="0" dirty="0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 </a:t>
            </a:r>
            <a:r>
              <a:rPr lang="en-US" sz="2300" dirty="0">
                <a:latin typeface="Bahnschrift Light SemiCondensed" panose="020B0502040204020203" pitchFamily="34" charset="0"/>
              </a:rPr>
              <a:t>: Image that we want to predict key points coordinate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3C18E-9073-F57E-9059-AF6EDE757B4F}"/>
              </a:ext>
            </a:extLst>
          </p:cNvPr>
          <p:cNvSpPr txBox="1"/>
          <p:nvPr/>
        </p:nvSpPr>
        <p:spPr>
          <a:xfrm>
            <a:off x="2052578" y="4475899"/>
            <a:ext cx="74386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0" dirty="0" err="1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prevPts</a:t>
            </a:r>
            <a:r>
              <a:rPr lang="en-US" sz="2300" b="0" dirty="0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 </a:t>
            </a:r>
            <a:r>
              <a:rPr lang="en-US" sz="2300" dirty="0">
                <a:latin typeface="Bahnschrift Light SemiCondensed" panose="020B0502040204020203" pitchFamily="34" charset="0"/>
              </a:rPr>
              <a:t>: Key points coordinate that we’ve already have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9A19EA-B0C5-1B90-7514-87A117CB3286}"/>
              </a:ext>
            </a:extLst>
          </p:cNvPr>
          <p:cNvSpPr txBox="1"/>
          <p:nvPr/>
        </p:nvSpPr>
        <p:spPr>
          <a:xfrm>
            <a:off x="2052578" y="5265646"/>
            <a:ext cx="74386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0" dirty="0" err="1">
                <a:solidFill>
                  <a:srgbClr val="000000"/>
                </a:solidFill>
                <a:effectLst/>
                <a:latin typeface="Bahnschrift SemiLight" panose="020B0502040204020203" pitchFamily="34" charset="0"/>
              </a:rPr>
              <a:t>nextPts</a:t>
            </a:r>
            <a:r>
              <a:rPr lang="en-US" sz="2300" dirty="0">
                <a:latin typeface="Bahnschrift Light SemiCondensed" panose="020B0502040204020203" pitchFamily="34" charset="0"/>
              </a:rPr>
              <a:t> : Key points coordinate that will be predicted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74E9E-5DA5-E957-CF5D-0CD717A7C508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8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3E60F8-1AF2-6C0A-8C93-45E22812DD1C}"/>
              </a:ext>
            </a:extLst>
          </p:cNvPr>
          <p:cNvSpPr/>
          <p:nvPr/>
        </p:nvSpPr>
        <p:spPr>
          <a:xfrm>
            <a:off x="2482399" y="3357100"/>
            <a:ext cx="7227202" cy="2666481"/>
          </a:xfrm>
          <a:prstGeom prst="rect">
            <a:avLst/>
          </a:prstGeom>
          <a:solidFill>
            <a:srgbClr val="E9E8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B5F075-1192-2539-696D-F822185F48E9}"/>
              </a:ext>
            </a:extLst>
          </p:cNvPr>
          <p:cNvCxnSpPr>
            <a:cxnSpLocks/>
          </p:cNvCxnSpPr>
          <p:nvPr/>
        </p:nvCxnSpPr>
        <p:spPr>
          <a:xfrm>
            <a:off x="3621259" y="5191461"/>
            <a:ext cx="5455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F50EC6-F208-0F2D-46C1-82E136547000}"/>
              </a:ext>
            </a:extLst>
          </p:cNvPr>
          <p:cNvCxnSpPr>
            <a:cxnSpLocks/>
          </p:cNvCxnSpPr>
          <p:nvPr/>
        </p:nvCxnSpPr>
        <p:spPr>
          <a:xfrm flipV="1">
            <a:off x="3628781" y="5117919"/>
            <a:ext cx="0" cy="147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83A61E0-02AE-E6D0-5D2A-4659555685A9}"/>
              </a:ext>
            </a:extLst>
          </p:cNvPr>
          <p:cNvSpPr/>
          <p:nvPr/>
        </p:nvSpPr>
        <p:spPr>
          <a:xfrm>
            <a:off x="3320860" y="4552775"/>
            <a:ext cx="600796" cy="5958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ADDAD-6831-BEC9-426A-863342AD2BF7}"/>
              </a:ext>
            </a:extLst>
          </p:cNvPr>
          <p:cNvSpPr txBox="1"/>
          <p:nvPr/>
        </p:nvSpPr>
        <p:spPr>
          <a:xfrm>
            <a:off x="3460376" y="5234249"/>
            <a:ext cx="321763" cy="33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ahnschrift SemiLight" panose="020B0502040204020203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4C559-C64B-ADDB-A056-89D02C421207}"/>
              </a:ext>
            </a:extLst>
          </p:cNvPr>
          <p:cNvSpPr txBox="1"/>
          <p:nvPr/>
        </p:nvSpPr>
        <p:spPr>
          <a:xfrm>
            <a:off x="8833315" y="5234247"/>
            <a:ext cx="321763" cy="33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ahnschrift SemiLight" panose="020B0502040204020203" pitchFamily="34" charset="0"/>
              </a:rPr>
              <a:t>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34289B-E395-E884-8D9D-C28D7F700E63}"/>
              </a:ext>
            </a:extLst>
          </p:cNvPr>
          <p:cNvCxnSpPr>
            <a:cxnSpLocks/>
          </p:cNvCxnSpPr>
          <p:nvPr/>
        </p:nvCxnSpPr>
        <p:spPr>
          <a:xfrm flipV="1">
            <a:off x="3621258" y="4861643"/>
            <a:ext cx="7231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C52660-E41A-615A-4BF7-B29930AD2361}"/>
                  </a:ext>
                </a:extLst>
              </p:cNvPr>
              <p:cNvSpPr txBox="1"/>
              <p:nvPr/>
            </p:nvSpPr>
            <p:spPr>
              <a:xfrm>
                <a:off x="4361569" y="4676274"/>
                <a:ext cx="14486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𝑓𝑟𝑎𝑚𝑒</m:t>
                      </m:r>
                    </m:oMath>
                  </m:oMathPara>
                </a14:m>
                <a:endParaRPr lang="en-US" sz="1000" dirty="0">
                  <a:latin typeface="Bahnschrift Semi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C52660-E41A-615A-4BF7-B29930AD2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569" y="4676274"/>
                <a:ext cx="1448681" cy="246221"/>
              </a:xfrm>
              <a:prstGeom prst="rect">
                <a:avLst/>
              </a:prstGeom>
              <a:blipFill>
                <a:blip r:embed="rId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Hexagon 22">
            <a:extLst>
              <a:ext uri="{FF2B5EF4-FFF2-40B4-BE49-F238E27FC236}">
                <a16:creationId xmlns:a16="http://schemas.microsoft.com/office/drawing/2014/main" id="{C802920B-7378-F36F-4F32-FB172ECE1156}"/>
              </a:ext>
            </a:extLst>
          </p:cNvPr>
          <p:cNvSpPr/>
          <p:nvPr/>
        </p:nvSpPr>
        <p:spPr>
          <a:xfrm>
            <a:off x="-1603191" y="432150"/>
            <a:ext cx="10608296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</a:t>
            </a:r>
            <a:r>
              <a:rPr lang="en-US" sz="4500" dirty="0" err="1">
                <a:latin typeface="Bahnschrift SemiBold SemiConden" panose="020B0502040204020203" pitchFamily="34" charset="0"/>
              </a:rPr>
              <a:t>Kanade</a:t>
            </a:r>
            <a:r>
              <a:rPr lang="en-US" sz="4500" dirty="0">
                <a:latin typeface="Bahnschrift SemiBold SemiConden" panose="020B0502040204020203" pitchFamily="34" charset="0"/>
              </a:rPr>
              <a:t>-Lucas-Tomashi Tracker</a:t>
            </a:r>
            <a:endParaRPr lang="en-US" sz="45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E69DB-7580-22D2-FE25-739BDC9A63C4}"/>
              </a:ext>
            </a:extLst>
          </p:cNvPr>
          <p:cNvGrpSpPr/>
          <p:nvPr/>
        </p:nvGrpSpPr>
        <p:grpSpPr>
          <a:xfrm>
            <a:off x="1405437" y="1872356"/>
            <a:ext cx="9822006" cy="969781"/>
            <a:chOff x="1405437" y="1872356"/>
            <a:chExt cx="9822006" cy="969781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ABC00BB9-EA05-C496-ACAA-6B9CFB025AE4}"/>
                </a:ext>
              </a:extLst>
            </p:cNvPr>
            <p:cNvSpPr/>
            <p:nvPr/>
          </p:nvSpPr>
          <p:spPr>
            <a:xfrm>
              <a:off x="1405437" y="1872356"/>
              <a:ext cx="540776" cy="485905"/>
            </a:xfrm>
            <a:prstGeom prst="hexagon">
              <a:avLst/>
            </a:prstGeom>
            <a:solidFill>
              <a:srgbClr val="182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Bahnschrift SemiBold SemiConden" panose="020B0502040204020203" pitchFamily="34" charset="0"/>
                </a:rPr>
                <a:t>02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71B0D8-F7DD-273F-72D6-5C78D90FF02B}"/>
                </a:ext>
              </a:extLst>
            </p:cNvPr>
            <p:cNvSpPr txBox="1"/>
            <p:nvPr/>
          </p:nvSpPr>
          <p:spPr>
            <a:xfrm>
              <a:off x="2154624" y="1872356"/>
              <a:ext cx="907281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>
                  <a:latin typeface="Bahnschrift Light SemiCondensed" panose="020B0502040204020203" pitchFamily="34" charset="0"/>
                </a:rPr>
                <a:t>When u and v are small (&lt;1pixel), using Taylor expansion we have: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5E5F654-21ED-947E-AB67-9B785DCB0A84}"/>
                    </a:ext>
                  </a:extLst>
                </p:cNvPr>
                <p:cNvSpPr txBox="1"/>
                <p:nvPr/>
              </p:nvSpPr>
              <p:spPr>
                <a:xfrm>
                  <a:off x="1540299" y="2367905"/>
                  <a:ext cx="9072819" cy="474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3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300" dirty="0">
                    <a:latin typeface="Bahnschrift Light SemiCondensed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5E5F654-21ED-947E-AB67-9B785DCB0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0299" y="2367905"/>
                  <a:ext cx="9072819" cy="474232"/>
                </a:xfrm>
                <a:prstGeom prst="rect">
                  <a:avLst/>
                </a:prstGeom>
                <a:blipFill>
                  <a:blip r:embed="rId3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D9A6A2A-A37C-45DC-1DAF-FD7C8932FA90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46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exagon 29">
            <a:extLst>
              <a:ext uri="{FF2B5EF4-FFF2-40B4-BE49-F238E27FC236}">
                <a16:creationId xmlns:a16="http://schemas.microsoft.com/office/drawing/2014/main" id="{13874260-E61B-9870-1F2E-F98859A7E9DA}"/>
              </a:ext>
            </a:extLst>
          </p:cNvPr>
          <p:cNvSpPr/>
          <p:nvPr/>
        </p:nvSpPr>
        <p:spPr>
          <a:xfrm>
            <a:off x="6177858" y="4798844"/>
            <a:ext cx="4644472" cy="411831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Trường Đại Học Sư Phạm Kỹ Thuật TPHCM">
            <a:extLst>
              <a:ext uri="{FF2B5EF4-FFF2-40B4-BE49-F238E27FC236}">
                <a16:creationId xmlns:a16="http://schemas.microsoft.com/office/drawing/2014/main" id="{6EA42084-ED01-F16F-75B4-FF7FC991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7" y="378183"/>
            <a:ext cx="3932538" cy="8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64BC71C-51C5-85DC-86B0-00C8A87D61BF}"/>
              </a:ext>
            </a:extLst>
          </p:cNvPr>
          <p:cNvSpPr/>
          <p:nvPr/>
        </p:nvSpPr>
        <p:spPr>
          <a:xfrm>
            <a:off x="724877" y="1752107"/>
            <a:ext cx="5780095" cy="33239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</a:rPr>
              <a:t>Thanks for Watching</a:t>
            </a:r>
          </a:p>
          <a:p>
            <a:r>
              <a:rPr lang="en-US" sz="7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</a:rPr>
              <a:t>Let’s go to code</a:t>
            </a:r>
            <a:endParaRPr lang="en-US" sz="70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6112278A-7C8E-A1BA-8F3D-9B79BA65DB7C}"/>
              </a:ext>
            </a:extLst>
          </p:cNvPr>
          <p:cNvSpPr/>
          <p:nvPr/>
        </p:nvSpPr>
        <p:spPr>
          <a:xfrm>
            <a:off x="9788742" y="2739688"/>
            <a:ext cx="4806516" cy="4118312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F09689-67B5-E31D-2601-D8E050774F65}"/>
              </a:ext>
            </a:extLst>
          </p:cNvPr>
          <p:cNvSpPr/>
          <p:nvPr/>
        </p:nvSpPr>
        <p:spPr>
          <a:xfrm>
            <a:off x="9432949" y="589565"/>
            <a:ext cx="2034174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5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May 27, 2022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7F748D-B99D-8485-A1CE-7F322AB12216}"/>
              </a:ext>
            </a:extLst>
          </p:cNvPr>
          <p:cNvSpPr/>
          <p:nvPr/>
        </p:nvSpPr>
        <p:spPr>
          <a:xfrm>
            <a:off x="724877" y="6256679"/>
            <a:ext cx="44374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8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2DF">
            <a:alpha val="6745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exagon 29">
            <a:extLst>
              <a:ext uri="{FF2B5EF4-FFF2-40B4-BE49-F238E27FC236}">
                <a16:creationId xmlns:a16="http://schemas.microsoft.com/office/drawing/2014/main" id="{13874260-E61B-9870-1F2E-F98859A7E9DA}"/>
              </a:ext>
            </a:extLst>
          </p:cNvPr>
          <p:cNvSpPr/>
          <p:nvPr/>
        </p:nvSpPr>
        <p:spPr>
          <a:xfrm>
            <a:off x="6177858" y="4798844"/>
            <a:ext cx="4644472" cy="411831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Trường Đại Học Sư Phạm Kỹ Thuật TPHCM">
            <a:extLst>
              <a:ext uri="{FF2B5EF4-FFF2-40B4-BE49-F238E27FC236}">
                <a16:creationId xmlns:a16="http://schemas.microsoft.com/office/drawing/2014/main" id="{6EA42084-ED01-F16F-75B4-FF7FC991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7" y="378183"/>
            <a:ext cx="3932538" cy="8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64BC71C-51C5-85DC-86B0-00C8A87D61BF}"/>
              </a:ext>
            </a:extLst>
          </p:cNvPr>
          <p:cNvSpPr/>
          <p:nvPr/>
        </p:nvSpPr>
        <p:spPr>
          <a:xfrm>
            <a:off x="724877" y="1752107"/>
            <a:ext cx="578009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0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</a:rPr>
              <a:t>Face Detection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6112278A-7C8E-A1BA-8F3D-9B79BA65DB7C}"/>
              </a:ext>
            </a:extLst>
          </p:cNvPr>
          <p:cNvSpPr/>
          <p:nvPr/>
        </p:nvSpPr>
        <p:spPr>
          <a:xfrm>
            <a:off x="9788742" y="2739688"/>
            <a:ext cx="4806516" cy="4118312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F09689-67B5-E31D-2601-D8E050774F65}"/>
              </a:ext>
            </a:extLst>
          </p:cNvPr>
          <p:cNvSpPr/>
          <p:nvPr/>
        </p:nvSpPr>
        <p:spPr>
          <a:xfrm>
            <a:off x="9432949" y="589565"/>
            <a:ext cx="2034174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5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May 27, 2022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7F748D-B99D-8485-A1CE-7F322AB12216}"/>
              </a:ext>
            </a:extLst>
          </p:cNvPr>
          <p:cNvSpPr/>
          <p:nvPr/>
        </p:nvSpPr>
        <p:spPr>
          <a:xfrm>
            <a:off x="724877" y="6256679"/>
            <a:ext cx="44374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5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BDCC2BDC-8532-7919-6812-4FE7301D903E}"/>
              </a:ext>
            </a:extLst>
          </p:cNvPr>
          <p:cNvSpPr/>
          <p:nvPr/>
        </p:nvSpPr>
        <p:spPr>
          <a:xfrm>
            <a:off x="-1603192" y="432150"/>
            <a:ext cx="5459575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Datasets</a:t>
            </a:r>
            <a:endParaRPr lang="en-US" sz="4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1D6C20-0528-5328-3511-200717D3BB1F}"/>
              </a:ext>
            </a:extLst>
          </p:cNvPr>
          <p:cNvSpPr/>
          <p:nvPr/>
        </p:nvSpPr>
        <p:spPr>
          <a:xfrm>
            <a:off x="523205" y="2102229"/>
            <a:ext cx="6942465" cy="4148100"/>
          </a:xfrm>
          <a:prstGeom prst="rect">
            <a:avLst/>
          </a:prstGeom>
          <a:solidFill>
            <a:srgbClr val="E9E8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4EC65-502C-5036-0D07-473DFC179AD9}"/>
              </a:ext>
            </a:extLst>
          </p:cNvPr>
          <p:cNvSpPr txBox="1"/>
          <p:nvPr/>
        </p:nvSpPr>
        <p:spPr>
          <a:xfrm>
            <a:off x="776675" y="2715687"/>
            <a:ext cx="64355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SemiCondensed" panose="020B0502040204020203" pitchFamily="34" charset="0"/>
              </a:rPr>
              <a:t>Author: S. </a:t>
            </a:r>
            <a:r>
              <a:rPr lang="en-US" sz="2400" dirty="0" err="1">
                <a:latin typeface="Bahnschrift Light SemiCondensed" panose="020B0502040204020203" pitchFamily="34" charset="0"/>
              </a:rPr>
              <a:t>Milborrow</a:t>
            </a:r>
            <a:r>
              <a:rPr lang="en-US" sz="2400" dirty="0">
                <a:latin typeface="Bahnschrift Light SemiCondensed" panose="020B0502040204020203" pitchFamily="34" charset="0"/>
              </a:rPr>
              <a:t> and J. </a:t>
            </a:r>
            <a:r>
              <a:rPr lang="en-US" sz="2400" dirty="0" err="1">
                <a:latin typeface="Bahnschrift Light SemiCondensed" panose="020B0502040204020203" pitchFamily="34" charset="0"/>
              </a:rPr>
              <a:t>Morkel</a:t>
            </a:r>
            <a:r>
              <a:rPr lang="en-US" sz="2400" dirty="0">
                <a:latin typeface="Bahnschrift Light SemiCondensed" panose="020B0502040204020203" pitchFamily="34" charset="0"/>
              </a:rPr>
              <a:t> and F. Nicolls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SemiCondensed" panose="020B0502040204020203" pitchFamily="34" charset="0"/>
              </a:rPr>
              <a:t>Title: The MUCT Landmarked Face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SemiCondensed" panose="020B0502040204020203" pitchFamily="34" charset="0"/>
              </a:rPr>
              <a:t>Journal:{Pattern Recognition Association of 	       South Africa}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SemiCondensed" panose="020B0502040204020203" pitchFamily="34" charset="0"/>
              </a:rPr>
              <a:t>Year:2010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SemiCondensed" panose="020B0502040204020203" pitchFamily="34" charset="0"/>
              </a:rPr>
              <a:t>Note: </a:t>
            </a:r>
            <a:r>
              <a:rPr lang="en-US" sz="2400" dirty="0">
                <a:latin typeface="Bahnschrift Light SemiCondensed" panose="020B0502040204020203" pitchFamily="34" charset="0"/>
                <a:hlinkClick r:id="rId2"/>
              </a:rPr>
              <a:t>http://www.milbo.org/muct</a:t>
            </a:r>
            <a:endParaRPr lang="en-US" sz="2400" dirty="0">
              <a:latin typeface="Bahnschrift Ligh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SemiCondensed" panose="020B0502040204020203" pitchFamily="34" charset="0"/>
              </a:rPr>
              <a:t>Consists of 3755 faces with 76 manual landmarks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67DF1-121A-8760-233B-BB4B6D390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203" y="1501550"/>
            <a:ext cx="1821205" cy="24282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5D39D5-35D6-3395-12E8-9589C5C4A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05" y="1501550"/>
            <a:ext cx="1821205" cy="2428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6C18DB-4CE8-EADA-5B11-13FECE4E2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203" y="4052551"/>
            <a:ext cx="1821205" cy="24282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C31425-6F39-776F-0DBE-EC5DBFD36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05" y="4052550"/>
            <a:ext cx="1821205" cy="24282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A76B519-4F0C-D32E-ECFC-7E0F3F374652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25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AF369CBF-8A22-A01E-E4BB-A4E3956CDB23}"/>
              </a:ext>
            </a:extLst>
          </p:cNvPr>
          <p:cNvSpPr/>
          <p:nvPr/>
        </p:nvSpPr>
        <p:spPr>
          <a:xfrm>
            <a:off x="-1603192" y="432150"/>
            <a:ext cx="11432992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Image Pyramid and Sliding Window</a:t>
            </a:r>
            <a:endParaRPr lang="en-US" sz="4500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F3B032A2-EB28-BD5C-8A33-4FF3C4642251}"/>
              </a:ext>
            </a:extLst>
          </p:cNvPr>
          <p:cNvSpPr/>
          <p:nvPr/>
        </p:nvSpPr>
        <p:spPr>
          <a:xfrm>
            <a:off x="1012725" y="2187218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8095403-9F47-FA26-9D85-66050A8F4914}"/>
              </a:ext>
            </a:extLst>
          </p:cNvPr>
          <p:cNvSpPr/>
          <p:nvPr/>
        </p:nvSpPr>
        <p:spPr>
          <a:xfrm>
            <a:off x="1012725" y="3536675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B9834-0A32-8895-299E-EE60ACFFA91F}"/>
              </a:ext>
            </a:extLst>
          </p:cNvPr>
          <p:cNvSpPr txBox="1"/>
          <p:nvPr/>
        </p:nvSpPr>
        <p:spPr>
          <a:xfrm>
            <a:off x="1818971" y="2060395"/>
            <a:ext cx="50191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Image Pyramid is a type of multi-scale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BC2EC-D6EB-DC06-0DBE-F10E03E9A215}"/>
              </a:ext>
            </a:extLst>
          </p:cNvPr>
          <p:cNvSpPr txBox="1"/>
          <p:nvPr/>
        </p:nvSpPr>
        <p:spPr>
          <a:xfrm>
            <a:off x="1818971" y="3366704"/>
            <a:ext cx="46551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Sliding Window is a rectangular that “slides” across an image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B43FB215-D84F-B056-3554-6BF1F19C4F46}"/>
              </a:ext>
            </a:extLst>
          </p:cNvPr>
          <p:cNvSpPr/>
          <p:nvPr/>
        </p:nvSpPr>
        <p:spPr>
          <a:xfrm>
            <a:off x="1012725" y="4803341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E65F8-3D55-5A21-EB17-C237849AC17C}"/>
              </a:ext>
            </a:extLst>
          </p:cNvPr>
          <p:cNvSpPr txBox="1"/>
          <p:nvPr/>
        </p:nvSpPr>
        <p:spPr>
          <a:xfrm>
            <a:off x="1818971" y="4663902"/>
            <a:ext cx="50986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Objectives: Scale image multiple time and let window slide across the image to find best fitted face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69B0D4-F031-6B87-E5DC-C5150BEB29D9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utoShape 2" descr="Figure 2: Example of the sliding a window approach, where we slide a window from left-to-right and top-to-bottom.">
            <a:extLst>
              <a:ext uri="{FF2B5EF4-FFF2-40B4-BE49-F238E27FC236}">
                <a16:creationId xmlns:a16="http://schemas.microsoft.com/office/drawing/2014/main" id="{E10703E4-94CA-C2EF-9AE0-62A9F49B17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893376" cy="8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pyramid with Python – Tran Van Huy – Computer Vision">
            <a:extLst>
              <a:ext uri="{FF2B5EF4-FFF2-40B4-BE49-F238E27FC236}">
                <a16:creationId xmlns:a16="http://schemas.microsoft.com/office/drawing/2014/main" id="{B5C08084-F6BA-8291-CD62-01EAC7573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2327428"/>
            <a:ext cx="2857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98EAFE-4650-15E4-507D-420AED8FC310}"/>
              </a:ext>
            </a:extLst>
          </p:cNvPr>
          <p:cNvSpPr/>
          <p:nvPr/>
        </p:nvSpPr>
        <p:spPr>
          <a:xfrm>
            <a:off x="5433725" y="6095855"/>
            <a:ext cx="6903334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Image Source: 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  <a:hlinkClick r:id="rId3"/>
              </a:rPr>
              <a:t>https://huytranvan2010.github.io/Image-pyramid-with-Python/</a:t>
            </a:r>
            <a:endParaRPr lang="en-US" sz="1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1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	   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  <a:hlinkClick r:id="rId4"/>
              </a:rPr>
              <a:t>https://pyimagesearch.com/2015/03/23/sliding-windows-for-object-detection-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	   with-python-and-</a:t>
            </a:r>
            <a:r>
              <a:rPr lang="en-US" sz="1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opencv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/</a:t>
            </a:r>
            <a:endParaRPr lang="en-US" sz="14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12CEAD-A4E7-98DA-B6FD-DD0DD677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64" y="2187218"/>
            <a:ext cx="24384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AADDEAA4-3074-1086-7743-944CD54B53D4}"/>
              </a:ext>
            </a:extLst>
          </p:cNvPr>
          <p:cNvSpPr/>
          <p:nvPr/>
        </p:nvSpPr>
        <p:spPr>
          <a:xfrm>
            <a:off x="-1603192" y="432150"/>
            <a:ext cx="7321081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Neural Network</a:t>
            </a:r>
            <a:endParaRPr lang="en-US" sz="4500" dirty="0"/>
          </a:p>
        </p:txBody>
      </p:sp>
      <p:pic>
        <p:nvPicPr>
          <p:cNvPr id="3074" name="Picture 2" descr="What are Neural Networks? | IBM">
            <a:extLst>
              <a:ext uri="{FF2B5EF4-FFF2-40B4-BE49-F238E27FC236}">
                <a16:creationId xmlns:a16="http://schemas.microsoft.com/office/drawing/2014/main" id="{FA0559BE-AC8B-6E24-9C1D-0A2939326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48" y="2129742"/>
            <a:ext cx="4806427" cy="341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83AB8E-1B9D-D540-7C4E-A3C1A2FCBB1A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C4EBDC4E-452D-7A39-289C-161467E244E9}"/>
              </a:ext>
            </a:extLst>
          </p:cNvPr>
          <p:cNvSpPr/>
          <p:nvPr/>
        </p:nvSpPr>
        <p:spPr>
          <a:xfrm>
            <a:off x="1012725" y="2129742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638BAE4D-3105-135E-CD87-CB4B8ECB7F6A}"/>
              </a:ext>
            </a:extLst>
          </p:cNvPr>
          <p:cNvSpPr/>
          <p:nvPr/>
        </p:nvSpPr>
        <p:spPr>
          <a:xfrm>
            <a:off x="1012725" y="2945055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1B36F9-4C26-1B61-EBC5-7E4C60EFFC3F}"/>
              </a:ext>
            </a:extLst>
          </p:cNvPr>
          <p:cNvSpPr txBox="1"/>
          <p:nvPr/>
        </p:nvSpPr>
        <p:spPr>
          <a:xfrm>
            <a:off x="1818971" y="2129742"/>
            <a:ext cx="36558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Also known as ANNS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59F06-35D2-0442-429F-E596FF43978A}"/>
              </a:ext>
            </a:extLst>
          </p:cNvPr>
          <p:cNvSpPr txBox="1"/>
          <p:nvPr/>
        </p:nvSpPr>
        <p:spPr>
          <a:xfrm>
            <a:off x="1818971" y="2945055"/>
            <a:ext cx="38989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A subset of Machine Learning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C9ECD93-E797-18B2-FD1E-F73F955451F3}"/>
              </a:ext>
            </a:extLst>
          </p:cNvPr>
          <p:cNvSpPr/>
          <p:nvPr/>
        </p:nvSpPr>
        <p:spPr>
          <a:xfrm>
            <a:off x="1012725" y="3792083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C43CC-BE61-273A-27BB-1FEA91D7095B}"/>
              </a:ext>
            </a:extLst>
          </p:cNvPr>
          <p:cNvSpPr txBox="1"/>
          <p:nvPr/>
        </p:nvSpPr>
        <p:spPr>
          <a:xfrm>
            <a:off x="1818971" y="3752036"/>
            <a:ext cx="38989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Inspired by the human brain, mimicking the way that biological neurons signal to one another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78710-A8A5-BE31-B2E1-CB7DA63A4B31}"/>
              </a:ext>
            </a:extLst>
          </p:cNvPr>
          <p:cNvSpPr/>
          <p:nvPr/>
        </p:nvSpPr>
        <p:spPr>
          <a:xfrm>
            <a:off x="5324394" y="6338986"/>
            <a:ext cx="690333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What are neural networks? Retrieved from https://www.ibm.com/cloud/learn/neural-networks</a:t>
            </a:r>
            <a:endParaRPr lang="en-US" sz="14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41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6CC55CEC-76DA-D7B3-76B7-38D9D5085C2F}"/>
              </a:ext>
            </a:extLst>
          </p:cNvPr>
          <p:cNvSpPr/>
          <p:nvPr/>
        </p:nvSpPr>
        <p:spPr>
          <a:xfrm>
            <a:off x="-1637917" y="432150"/>
            <a:ext cx="9890665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Neural Network Architecture</a:t>
            </a:r>
            <a:endParaRPr lang="en-US" sz="4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AFAEC2-AF1C-DEBE-8890-23763D5C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2046709"/>
            <a:ext cx="8699500" cy="3898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9E04F5-FAC3-BF70-EBEF-9921C2199EA8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EF2DF-ECA6-EA7D-4AEE-0446C80941A4}"/>
              </a:ext>
            </a:extLst>
          </p:cNvPr>
          <p:cNvSpPr/>
          <p:nvPr/>
        </p:nvSpPr>
        <p:spPr>
          <a:xfrm>
            <a:off x="5324394" y="6338986"/>
            <a:ext cx="69033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Kaipeng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Zhang, </a:t>
            </a:r>
            <a:r>
              <a:rPr lang="en-US" sz="1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Zhanpeng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Zhang, </a:t>
            </a:r>
            <a:r>
              <a:rPr lang="en-US" sz="1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Zhifeng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Li, Yu </a:t>
            </a:r>
            <a:r>
              <a:rPr lang="en-US" sz="1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Qiao</a:t>
            </a:r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- Joint Face Detection and Alignment using Multi-task Cascaded Convolutional Networks.</a:t>
            </a:r>
          </a:p>
        </p:txBody>
      </p:sp>
    </p:spTree>
    <p:extLst>
      <p:ext uri="{BB962C8B-B14F-4D97-AF65-F5344CB8AC3E}">
        <p14:creationId xmlns:p14="http://schemas.microsoft.com/office/powerpoint/2010/main" val="214664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AEDF1353-6CC6-EA56-5847-98F48A3D4C59}"/>
              </a:ext>
            </a:extLst>
          </p:cNvPr>
          <p:cNvSpPr/>
          <p:nvPr/>
        </p:nvSpPr>
        <p:spPr>
          <a:xfrm>
            <a:off x="-1637916" y="432150"/>
            <a:ext cx="7412552" cy="1134319"/>
          </a:xfrm>
          <a:prstGeom prst="hexagon">
            <a:avLst/>
          </a:prstGeom>
          <a:solidFill>
            <a:srgbClr val="1828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Bahnschrift SemiBold SemiConden" panose="020B0502040204020203" pitchFamily="34" charset="0"/>
              </a:rPr>
              <a:t>         Convolutional Layer</a:t>
            </a:r>
            <a:endParaRPr lang="en-US" sz="4500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AD5DADF-8648-F747-2E83-D8B145ADF299}"/>
              </a:ext>
            </a:extLst>
          </p:cNvPr>
          <p:cNvSpPr/>
          <p:nvPr/>
        </p:nvSpPr>
        <p:spPr>
          <a:xfrm>
            <a:off x="697983" y="2025959"/>
            <a:ext cx="540776" cy="485905"/>
          </a:xfrm>
          <a:prstGeom prst="hexagon">
            <a:avLst/>
          </a:prstGeom>
          <a:solidFill>
            <a:srgbClr val="182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01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B521AB2C-BF6C-0AE7-29FE-F35A0AE4A63D}"/>
              </a:ext>
            </a:extLst>
          </p:cNvPr>
          <p:cNvSpPr/>
          <p:nvPr/>
        </p:nvSpPr>
        <p:spPr>
          <a:xfrm>
            <a:off x="697983" y="2841272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C354-8FC0-0353-1A80-8888FC265416}"/>
              </a:ext>
            </a:extLst>
          </p:cNvPr>
          <p:cNvSpPr txBox="1"/>
          <p:nvPr/>
        </p:nvSpPr>
        <p:spPr>
          <a:xfrm>
            <a:off x="1504228" y="2025959"/>
            <a:ext cx="52955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Convolution is a mathematical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5BFC4-F3E3-5549-3E8C-561680C1591B}"/>
              </a:ext>
            </a:extLst>
          </p:cNvPr>
          <p:cNvSpPr txBox="1"/>
          <p:nvPr/>
        </p:nvSpPr>
        <p:spPr>
          <a:xfrm>
            <a:off x="1504229" y="2841272"/>
            <a:ext cx="5116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The main building block of CNN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6E63FE45-8F19-AEE2-C508-319B76E5F8FC}"/>
              </a:ext>
            </a:extLst>
          </p:cNvPr>
          <p:cNvSpPr/>
          <p:nvPr/>
        </p:nvSpPr>
        <p:spPr>
          <a:xfrm>
            <a:off x="697983" y="3656585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hnschrift SemiBold SemiConden" panose="020B0502040204020203" pitchFamily="34" charset="0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4926B-CC27-AC7C-1048-9C1DE7875620}"/>
              </a:ext>
            </a:extLst>
          </p:cNvPr>
          <p:cNvSpPr txBox="1"/>
          <p:nvPr/>
        </p:nvSpPr>
        <p:spPr>
          <a:xfrm>
            <a:off x="1504229" y="3656585"/>
            <a:ext cx="5116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Contain a set of filter (kernels)	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7EFC715-A226-E81D-5D7C-E1716FD23E8A}"/>
              </a:ext>
            </a:extLst>
          </p:cNvPr>
          <p:cNvSpPr/>
          <p:nvPr/>
        </p:nvSpPr>
        <p:spPr>
          <a:xfrm>
            <a:off x="697982" y="4480749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ahnschrift SemiBold SemiConden" panose="020B0502040204020203" pitchFamily="34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6D6F8-8EF1-7687-6624-D2AC92B95646}"/>
              </a:ext>
            </a:extLst>
          </p:cNvPr>
          <p:cNvSpPr txBox="1"/>
          <p:nvPr/>
        </p:nvSpPr>
        <p:spPr>
          <a:xfrm>
            <a:off x="1504228" y="4480749"/>
            <a:ext cx="5116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Parameters can be learn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782D96-8536-1FC2-279D-E8F79A02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373" y="3139422"/>
            <a:ext cx="4953429" cy="1867062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01ACE48C-6353-07F0-F13D-A86EEFA6F038}"/>
              </a:ext>
            </a:extLst>
          </p:cNvPr>
          <p:cNvSpPr/>
          <p:nvPr/>
        </p:nvSpPr>
        <p:spPr>
          <a:xfrm>
            <a:off x="697982" y="5304913"/>
            <a:ext cx="540776" cy="485905"/>
          </a:xfrm>
          <a:prstGeom prst="hexagon">
            <a:avLst/>
          </a:prstGeom>
          <a:solidFill>
            <a:srgbClr val="182884"/>
          </a:solidFill>
          <a:ln>
            <a:solidFill>
              <a:srgbClr val="182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ahnschrift SemiBold SemiConden" panose="020B0502040204020203" pitchFamily="34" charset="0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10B53-4CE0-6284-76BC-3E663EEC1B1F}"/>
              </a:ext>
            </a:extLst>
          </p:cNvPr>
          <p:cNvSpPr txBox="1"/>
          <p:nvPr/>
        </p:nvSpPr>
        <p:spPr>
          <a:xfrm>
            <a:off x="1504228" y="5304913"/>
            <a:ext cx="5116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Bahnschrift Light SemiCondensed" panose="020B0502040204020203" pitchFamily="34" charset="0"/>
              </a:rPr>
              <a:t>Result size = (W – F + 2P) / S + 1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A992CF-54E6-9EAC-49F0-040A41871375}"/>
              </a:ext>
            </a:extLst>
          </p:cNvPr>
          <p:cNvSpPr/>
          <p:nvPr/>
        </p:nvSpPr>
        <p:spPr>
          <a:xfrm>
            <a:off x="467810" y="6269737"/>
            <a:ext cx="3523032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Supervisor: Tran </a:t>
            </a:r>
            <a:r>
              <a:rPr lang="en-US" sz="23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Nhat</a:t>
            </a:r>
            <a:r>
              <a:rPr lang="en-US" sz="23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Quang</a:t>
            </a:r>
            <a:endParaRPr lang="en-US" sz="23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47822-BB82-8DCC-36C1-3351AD17FB90}"/>
              </a:ext>
            </a:extLst>
          </p:cNvPr>
          <p:cNvSpPr/>
          <p:nvPr/>
        </p:nvSpPr>
        <p:spPr>
          <a:xfrm>
            <a:off x="5128592" y="6231265"/>
            <a:ext cx="797378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Image Source: </a:t>
            </a:r>
          </a:p>
          <a:p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https://learnopencv.com/image-classification-using-convolutional-neural-networks-in-keras/</a:t>
            </a:r>
          </a:p>
        </p:txBody>
      </p:sp>
    </p:spTree>
    <p:extLst>
      <p:ext uri="{BB962C8B-B14F-4D97-AF65-F5344CB8AC3E}">
        <p14:creationId xmlns:p14="http://schemas.microsoft.com/office/powerpoint/2010/main" val="378855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1444</Words>
  <Application>Microsoft Office PowerPoint</Application>
  <PresentationFormat>Widescreen</PresentationFormat>
  <Paragraphs>264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Bahnschrift Light SemiCondensed</vt:lpstr>
      <vt:lpstr>Bahnschrift SemiBold SemiConden</vt:lpstr>
      <vt:lpstr>Bahnschrift SemiLight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Tuấn Lê</dc:creator>
  <cp:lastModifiedBy>Tuấn Lê</cp:lastModifiedBy>
  <cp:revision>13</cp:revision>
  <dcterms:created xsi:type="dcterms:W3CDTF">2022-05-25T12:15:09Z</dcterms:created>
  <dcterms:modified xsi:type="dcterms:W3CDTF">2022-05-26T19:53:30Z</dcterms:modified>
</cp:coreProperties>
</file>